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5537200" cy="7772400"/>
  <p:notesSz cx="5537200" cy="77724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JWRBWN+PFDinTextCompPro-Regular" charset="0"/>
      <p:regular r:id="rId27"/>
    </p:embeddedFont>
    <p:embeddedFont>
      <p:font typeface="BJIBDT+PFDinTextCondPro-Bold" charset="0"/>
      <p:regular r:id="rId28"/>
    </p:embeddedFont>
    <p:embeddedFont>
      <p:font typeface="FRVQJG+PFDinTextCondPro-Regular" charset="0"/>
      <p:regular r:id="rId29"/>
    </p:embeddedFont>
    <p:embeddedFont>
      <p:font typeface="RAKAEB+PFDinTextCondPro-Italic" charset="0"/>
      <p:regular r:id="rId30"/>
    </p:embeddedFont>
    <p:embeddedFont>
      <p:font typeface="JCKJNW+PFDinTextCompPro-Regular" charset="0"/>
      <p:regular r:id="rId31"/>
    </p:embeddedFont>
    <p:embeddedFont>
      <p:font typeface="EKEFIP+PFDinTextCondPro-MediumItalic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2928" y="-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98713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136900" y="0"/>
            <a:ext cx="2398713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13FCE-2222-47AC-8F29-7680C12DD047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30375" y="582613"/>
            <a:ext cx="20764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54038" y="3692525"/>
            <a:ext cx="4429125" cy="349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398713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136900" y="7381875"/>
            <a:ext cx="2398713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36B58-ABE3-4B89-ACD7-90779B6192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6B58-ABE3-4B89-ACD7-90779B61929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5537200" cy="7771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2717" y="788645"/>
            <a:ext cx="371477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31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38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Генеральная</a:t>
            </a:r>
            <a:r>
              <a:rPr sz="1400" spc="-13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7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прокуратура</a:t>
            </a:r>
            <a:r>
              <a:rPr sz="1400" spc="-15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400" spc="-13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1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7096" y="1028680"/>
            <a:ext cx="231606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63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200" spc="-41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рокуратура</a:t>
            </a:r>
            <a:r>
              <a:rPr sz="1200" spc="-17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60" dirty="0" smtClean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Ленинградской</a:t>
            </a:r>
            <a:r>
              <a:rPr sz="1200" spc="-18" smtClean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43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200" spc="-52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200" spc="-39" dirty="0">
                <a:solidFill>
                  <a:srgbClr val="6C6D70"/>
                </a:solidFill>
                <a:latin typeface="Times New Roman" pitchFamily="18" charset="0"/>
                <a:cs typeface="Times New Roman" pitchFamily="18" charset="0"/>
              </a:rPr>
              <a:t>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998" y="2323011"/>
            <a:ext cx="2104766" cy="64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9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4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МЫ</a:t>
            </a:r>
            <a:r>
              <a:rPr sz="4400" spc="-4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4400" spc="-102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ПРОТИВ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5998" y="2822981"/>
            <a:ext cx="2914438" cy="214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9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КОРРУПЦИИ</a:t>
            </a:r>
          </a:p>
          <a:p>
            <a:pPr marL="0" marR="0">
              <a:lnSpc>
                <a:spcPts val="3936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</a:t>
            </a:r>
            <a:r>
              <a:rPr sz="4400" spc="-15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4400" spc="-12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ЖИЛИЩНО-</a:t>
            </a:r>
          </a:p>
          <a:p>
            <a:pPr marL="0" marR="0">
              <a:lnSpc>
                <a:spcPts val="3936"/>
              </a:lnSpc>
              <a:spcBef>
                <a:spcPts val="50"/>
              </a:spcBef>
              <a:spcAft>
                <a:spcPts val="0"/>
              </a:spcAft>
            </a:pPr>
            <a:r>
              <a:rPr sz="4400" spc="-113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КОММУНАЛЬНОЙ</a:t>
            </a:r>
          </a:p>
          <a:p>
            <a:pPr marL="0" marR="0">
              <a:lnSpc>
                <a:spcPts val="3936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3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СФЕРЕ!</a:t>
            </a:r>
          </a:p>
        </p:txBody>
      </p:sp>
      <p:pic>
        <p:nvPicPr>
          <p:cNvPr id="1026" name="Picture 2" descr="C:\Users\nikit\Desktop\emblem_big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46" y="314300"/>
            <a:ext cx="1125526" cy="1078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55372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8000" y="855109"/>
            <a:ext cx="3092475" cy="92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7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ПРЕЖДЕ</a:t>
            </a:r>
            <a:r>
              <a:rPr sz="3250" spc="-10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3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ЧЕМ</a:t>
            </a:r>
            <a:r>
              <a:rPr sz="3250" spc="-6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7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НАПИСАТЬ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58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ЗАЯВЛЕНИЕ...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2650" y="1743060"/>
            <a:ext cx="784707" cy="21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ПОМНИТЕ,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2650" y="2100250"/>
            <a:ext cx="2978200" cy="57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что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 сообщение о вымышленном факте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вымогательства взятки предусмотрена уголовная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ответственность. Ложный донос наказывается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70321" y="2335701"/>
            <a:ext cx="690981" cy="43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306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Уголовного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кодекса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70321" y="2747181"/>
            <a:ext cx="636117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smtClean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Росс</a:t>
            </a:r>
            <a:r>
              <a:rPr lang="ru-RU" sz="900" dirty="0" smtClean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smtClean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ийской</a:t>
            </a:r>
            <a:r>
              <a:rPr lang="ru-RU" sz="900" dirty="0" smtClean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 Федерации</a:t>
            </a:r>
            <a:endParaRPr sz="900" dirty="0">
              <a:solidFill>
                <a:srgbClr val="221E1F"/>
              </a:solidFill>
              <a:latin typeface="RAKAEB+PFDinTextCondPro-Italic"/>
              <a:cs typeface="RAKAEB+PFDinTextCondPro-It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2716" y="5172084"/>
            <a:ext cx="3883389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3"/>
              </a:lnSpc>
            </a:pPr>
            <a:r>
              <a:rPr lang="ru-RU" sz="1200" dirty="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Ложный донос наказывается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штрафом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, или принудительными работами, </a:t>
            </a:r>
            <a:r>
              <a:rPr sz="120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даж</a:t>
            </a:r>
            <a:r>
              <a:rPr lang="ru-RU" sz="1200" dirty="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</a:t>
            </a:r>
            <a:r>
              <a:rPr lang="ru-RU" sz="900" dirty="0">
                <a:solidFill>
                  <a:srgbClr val="221E1F"/>
                </a:solidFill>
                <a:latin typeface="RAKAEB+PFDinTextCondPro-Italic"/>
                <a:cs typeface="FRVQJG+PFDinTextCondPro-Regular"/>
              </a:rPr>
              <a:t>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лишением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свободы до трех лет. Если докажут,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что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доказательства искусственно созданы, </a:t>
            </a:r>
            <a:r>
              <a:rPr sz="1200" spc="-4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то</a:t>
            </a:r>
            <a:r>
              <a:rPr sz="1200" spc="4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срок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лишения свободы увеличится до шести лет.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9500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6000" y="927109"/>
            <a:ext cx="3694531" cy="92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КАК</a:t>
            </a:r>
            <a:r>
              <a:rPr sz="3250" spc="-3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ПРИВЛЕЧЬ</a:t>
            </a:r>
            <a:r>
              <a:rPr sz="3250" spc="-2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9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ВЫМОГАТЕЛЯ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</a:t>
            </a:r>
            <a:r>
              <a:rPr sz="3250" spc="-10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ОТВЕТСТВЕННОСТИ?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000" y="1953234"/>
            <a:ext cx="3327349" cy="390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 должны будете обратиться в ближайшее отделение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полиции и написать заявление.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5999" y="2702375"/>
            <a:ext cx="3328110" cy="938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Заявление о преступлении вы можете сделать в устном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письменном виде. Письменное заявление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 преступлении обязательно подпишите. Укажите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почтовый или электронный адрес, </a:t>
            </a: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куда</a:t>
            </a:r>
            <a:r>
              <a:rPr sz="1200" spc="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должен будет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прийти ответ.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5999" y="3796775"/>
            <a:ext cx="3366668" cy="938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Устное заявление о преступлении заносится в протокол,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который подписывается вами и сотрудником, приняв-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шим заявление. Протокол должен содержать данные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 вас, а также о документах, удостоверяющих вашу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личность.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2999" y="5368134"/>
            <a:ext cx="2022043" cy="1304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Вас предупредят об уголовной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ответственности за заведомо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ложный донос в соответствии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со статьей 306 </a:t>
            </a:r>
            <a:r>
              <a:rPr sz="1200" spc="-1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Уголовного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кодекса Российской Федерации,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 чем в протоколе будет сделана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отметка. Подпишите.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8679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11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82584" y="2957506"/>
            <a:ext cx="428628" cy="21431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82584" y="4029076"/>
            <a:ext cx="428628" cy="21431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5449824" cy="777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1344" y="3314696"/>
            <a:ext cx="3379317" cy="75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При регистрации заявления вы должны получить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талон-уведомление, в котором указывается порядковый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номер заявления по книге учета сообщений и </a:t>
            </a: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дата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его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принятия.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01999" y="5374154"/>
            <a:ext cx="1313116" cy="71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Подробнее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заявлении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преступлении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можно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прочитать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141</a:t>
            </a:r>
          </a:p>
          <a:p>
            <a:pPr marL="0" marR="0">
              <a:lnSpc>
                <a:spcPts val="996"/>
              </a:lnSpc>
              <a:spcBef>
                <a:spcPts val="3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Уголовно-процессуального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кодекса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Российской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01999" y="6059955"/>
            <a:ext cx="620230" cy="16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Федерации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9500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12</a:t>
            </a:r>
          </a:p>
        </p:txBody>
      </p:sp>
      <p:pic>
        <p:nvPicPr>
          <p:cNvPr id="2050" name="Picture 2" descr="C:\Users\nikit\Desktop\1551256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32" y="814366"/>
            <a:ext cx="3768732" cy="245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789283" y="5765141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89283" y="4901141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9283" y="403714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9283" y="3341140"/>
            <a:ext cx="181749" cy="25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283" y="264514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0005" y="1740293"/>
            <a:ext cx="467194" cy="6032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823" cy="7771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6000" y="855109"/>
            <a:ext cx="3083062" cy="491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9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ЧТО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8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ЖДЕТ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9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ВЫМОГАТЕЛЯ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6000" y="2256246"/>
            <a:ext cx="1296212" cy="269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Преступление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46000" y="2256246"/>
            <a:ext cx="1024534" cy="269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Наказание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65999" y="2707227"/>
            <a:ext cx="1497634" cy="390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Мелкое взяточничество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(менее 10 тыс. руб.)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73000" y="2707227"/>
            <a:ext cx="1361388" cy="390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1 </a:t>
            </a:r>
            <a:r>
              <a:rPr sz="1200" spc="-2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года</a:t>
            </a:r>
            <a:r>
              <a:rPr sz="1200" spc="2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колонии-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поселении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65999" y="3396987"/>
            <a:ext cx="1159763" cy="390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 (от 10 тыс.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25 тыс. руб.)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73000" y="3396987"/>
            <a:ext cx="1294942" cy="390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3 лет в колонии-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поселении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65999" y="4086748"/>
            <a:ext cx="1467764" cy="57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 в значительном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размере (от 25 тыс.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150 тыс. руб.)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73000" y="4086748"/>
            <a:ext cx="1238707" cy="390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6 лет в колонии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spc="-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общего</a:t>
            </a:r>
            <a:r>
              <a:rPr sz="1200" spc="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режима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65999" y="4959388"/>
            <a:ext cx="1309268" cy="57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 в крупном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размере (от 150 тыс.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1 млн руб.)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973000" y="4956508"/>
            <a:ext cx="1305762" cy="3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12 лет в колонии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spc="-1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строгого</a:t>
            </a:r>
            <a:r>
              <a:rPr sz="1200" spc="1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режима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65999" y="5832028"/>
            <a:ext cx="1501444" cy="3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 в особо крупном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размере (от 1 млн руб.)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73000" y="5826268"/>
            <a:ext cx="1305762" cy="390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15 лет в колонии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spc="-1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строгого</a:t>
            </a:r>
            <a:r>
              <a:rPr sz="1200" spc="1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режима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18679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039783" y="5999141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39783" y="2363141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8000" y="855109"/>
            <a:ext cx="3182293" cy="135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8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СТАТЬЯ</a:t>
            </a:r>
            <a:r>
              <a:rPr sz="3250" spc="-1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290</a:t>
            </a:r>
            <a:r>
              <a:rPr sz="3250" spc="-32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УГОЛОВНОГО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КОДЕКСА</a:t>
            </a:r>
            <a:r>
              <a:rPr sz="3250" spc="-2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РОССИЙСКОЙ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7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ФЕДЕРАЦИИ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8000" y="2418026"/>
            <a:ext cx="3427209" cy="85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Получение должностным лицом, иностранным должностным лицом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должностным лицом публичной международной организации лично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через посредника взятки в виде денег, ценных бумаг, иного имущества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либо в виде незаконных оказания ему услуг имущественного характера,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предоставления иных имущественных прав (в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том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числе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когда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 указанию должностного лица передается иному физическому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8000" y="3240986"/>
            <a:ext cx="3464296" cy="2359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юридическому лицу) за совершение действий (бездействие) в пользу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взяткодателя или представляемых им лиц, если указанные действия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(бездействие) входят в служебные полномочия должностного лица либо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если оно в силу должностного положения может способствовать указанным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действиям (бездействию), а равно за общее покровительство или попусти-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тельство по службе – наказывается штрафом в размере до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миллиона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рублей, или в размере заработной платы или иного дохода осужденного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 период до двух лет, или в размере от десятикратной до пятидесятикрат-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ной суммы взятки с лишением права занимать определенные должности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заниматься определенной деятельностью на срок до трех лет,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исправительными работами на срок от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spc="-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года</a:t>
            </a:r>
            <a:r>
              <a:rPr sz="900" spc="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двух лет с лишением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права занимать определенные должности или заниматься определенной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деятельностью на срок до трех лет, либо принудительными работами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 срок до пяти лет с лишением права занимать определенные должности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заниматься определенной деятельностью на срок до трех лет,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лишением свободы на срок до трех лет со штрафом в размере от десятикрат-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ной до двадцатикратной суммы взятки или без такового.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8000" y="6069866"/>
            <a:ext cx="3426180" cy="713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Получение должностным лицом, иностранным должностным лицом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должностным лицом публичной международной организации взятки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значительном размере – наказывается штрафом в размере от двухсот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тысяч до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миллиона пятисот тысяч рублей, или в размере заработной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платы или иного дохода осужденного за период от шести месяцев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9500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787783" y="441514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87783" y="2279139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5999" y="879025"/>
            <a:ext cx="3389318" cy="988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двух лет, или в размере от тридцатикратной до шестидесятикратной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суммы взятки с лишением права занимать определенные должности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заниматься определенной деятельностью на срок до трех лет либо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лишением свободы на срок до шести лет со штрафом в размере до тридца-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тикратной суммы взятки или без такового и с лишением права занимать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определенные должности или заниматься определенной деятельностью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 срок до трех лет или без такового.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5999" y="2336306"/>
            <a:ext cx="3378288" cy="1673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Получение должностным лицом, иностранным должностным лицом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должностным лицом публичной международной организации взятки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 незаконные действия (бездействие) – наказывается штрафом в размере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 пятисот тысяч до двух миллионов рублей, или в размере заработной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платы или иного дохода осужденного за период от шести месяцев до двух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лет, или в размере от сорокакратной до семидесятикратной суммы взятки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 лишением права занимать определенные должности или заниматься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определенной деятельностью на срок до пяти лет либо лишением свободы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 срок от трех до восьми лет со штрафом в размере до сорокакратной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суммы взятки или без такового и с лишением права занимать определен-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ные должности или заниматься определенной деятельностью на срок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пяти лет или без такового.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5999" y="4479386"/>
            <a:ext cx="3419780" cy="153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Деяния, предусмотренные частями первой – третьей настоящей статьи,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совершенные лицом, занимающим государственную должность Российской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Федерации или государственную должность субъекта Российской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Федерации, а равно главой органа местного самоуправления, – наказыва-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ются штрафом в размере от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миллиона до трех миллионов рублей,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в размере заработной платы или иного дохода осужденного за период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spc="-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года</a:t>
            </a:r>
            <a:r>
              <a:rPr sz="900" spc="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трех лет, или в размере от шестидесятикратной до вось-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мидесятикратной суммы взятки с лишением права занимать определенные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должности или заниматься определенной деятельностью на срок до семи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лет либо лишением свободы на срок от пяти до десяти лет со штрафом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размере до пятидесятикратной суммы взятки или без такового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5999" y="5988145"/>
            <a:ext cx="3295078" cy="302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 с лишением права занимать определенные должности или заниматься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определенной деятельностью на срок до семи лет или без такового.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8679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517992" y="6726428"/>
            <a:ext cx="1707007" cy="1045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39783" y="4248640"/>
            <a:ext cx="181749" cy="25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9783" y="815140"/>
            <a:ext cx="181749" cy="251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8000" y="879025"/>
            <a:ext cx="3326968" cy="302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Деяния, предусмотренные частями первой, третьей, четвертой настоящей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статьи, если они совершены: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7999" y="1347025"/>
            <a:ext cx="229666" cy="165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а)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5999" y="1333346"/>
            <a:ext cx="2898457" cy="302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группой лиц по предварительному сговору или организованной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группой;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17999" y="1797025"/>
            <a:ext cx="231038" cy="472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б)</a:t>
            </a:r>
          </a:p>
          <a:p>
            <a:pPr marL="0" marR="0">
              <a:lnSpc>
                <a:spcPts val="999"/>
              </a:lnSpc>
              <a:spcBef>
                <a:spcPts val="1421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05999" y="1787665"/>
            <a:ext cx="1305687" cy="482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 вымогательством взятки;</a:t>
            </a:r>
          </a:p>
          <a:p>
            <a:pPr marL="0" marR="0">
              <a:lnSpc>
                <a:spcPts val="999"/>
              </a:lnSpc>
              <a:spcBef>
                <a:spcPts val="1497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крупном размере,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18000" y="2457985"/>
            <a:ext cx="3408290" cy="1399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наказываются штрафом в размере от двух миллионов до четырех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миллионов рублей, или в размере заработной платы или иного дохода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осужденного за период от двух до четырех лет, или в размере от семидеся-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тикратной до девяностократной суммы взятки с лишением права занимать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определенные должности или заниматься определенной деятельностью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 срок до десяти лет либо лишением свободы на срок от семи до двенад-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цати лет со штрафом в размере до шестидесятикратной суммы взятки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без такового и с лишением права занимать определенные должности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заниматься определенной деятельностью на срок до десяти лет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без такового.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18000" y="4326746"/>
            <a:ext cx="3289821" cy="167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Деяния, предусмотренные частями первой, третьей, четвертой, пунктами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«а» и «б» части пятой настоящей статьи, совершенные в особо крупном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размере, – наказываются штрафом в размере от трех миллионов до пяти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миллионов рублей, или в размере заработной платы или иного дохода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осужденного за период от трех до пяти лет, или в размере от восьмиде-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сятикратной до стократной суммы взятки с лишением права занимать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определенные должности или заниматься определенной деятельностью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 срок до пятнадцати лет либо лишением свободы на срок от восьми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пятнадцати лет со штрафом в размере до семидесятикратной суммы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взятки или без такового и с лишением права занимать определенные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должности или заниматься определенной деятельностью на срок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пятнадцати лет или без такового.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9500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787783" y="4590641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87783" y="2480139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000" y="855109"/>
            <a:ext cx="3182292" cy="135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8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СТАТЬЯ</a:t>
            </a:r>
            <a:r>
              <a:rPr sz="3250" spc="-1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291</a:t>
            </a:r>
            <a:r>
              <a:rPr sz="3250" spc="-32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УГОЛОВНОГО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КОДЕКСА</a:t>
            </a:r>
            <a:r>
              <a:rPr sz="3250" spc="-2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РОССИЙСКОЙ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7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ФЕДЕРАЦИИ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5999" y="2535025"/>
            <a:ext cx="3461211" cy="167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Дача взятки должностному лицу, иностранному должностному лицу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должностному лицу публичной международной организации лично или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через посредника (в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том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числе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когда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 по указанию должностного лица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передается иному физическому или юридическому лицу) – наказывается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штрафом в размере до пятисот тысяч рублей, или в размере заработной пла-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ты или иного дохода осужденного за период до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spc="-16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года,</a:t>
            </a:r>
            <a:r>
              <a:rPr sz="900" spc="16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в размере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 пятикратной до тридцатикратной суммы взятки, либо исправительными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работами на срок до двух лет с лишением права занимать определенные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должности или заниматься определенной деятельностью на срок до трех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лет или без такового, либо принудительными работами на срок до трех лет,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либо лишением свободы на срок до двух лет со штрафом в размере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 пятикратной до десятикратной суммы взятки или без такового.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5999" y="4678105"/>
            <a:ext cx="3454527" cy="1811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Дача взятки должностному лицу, иностранному должностному лицу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должностному лицу публичной международной организации лично или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через посредника (в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том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числе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когда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 по указанию должностного лица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передается иному физическому или юридическому лицу) в значительном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размере – наказывается штрафом в размере до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миллиона рублей,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в размере заработной платы или иного дохода осужденного за период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двух лет, или в размере от десятикратной до сорокакратной суммы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взятки, либо исправительными работами на срок от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spc="-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года</a:t>
            </a:r>
            <a:r>
              <a:rPr sz="900" spc="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двух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лет с лишением права занимать определенные должности или заниматься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определенной деятельностью на срок от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spc="-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года</a:t>
            </a:r>
            <a:r>
              <a:rPr sz="900" spc="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трех лет или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без такового, либо лишением свободы на срок до пяти лет со штрафом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размере от пятикратной до пятнадцатикратной суммы взятки или без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такового.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8679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041283" y="602434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41283" y="324274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1283" y="845140"/>
            <a:ext cx="181749" cy="25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9500" y="891026"/>
            <a:ext cx="3454528" cy="1948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Дача взятки должностному лицу, иностранному должностному лицу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должностному лицу публичной международной организации лично или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через посредника (в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том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числе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когда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 по указанию должностного лица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передается иному физическому или юридическому лицу) за совершение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заведомо незаконных действий (бездействие) – наказывается штрафом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размере до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миллиона пятисот тысяч рублей, или в размере зара-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ботной платы или иного дохода осужденного за период до двух лет,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в размере от тридцатикратной до шестидесятикратной суммы взятки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 лишением права занимать определенные должности или заниматься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определенной деятельностью на срок до пяти лет или без такового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лишением свободы на срок до восьми лет со штрафом в размере до тридца-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тикратной суммы взятки или без такового и с лишением права занимать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определенные должности или заниматься определенной деятельностью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 срок до пяти лет или без такового.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9500" y="3308426"/>
            <a:ext cx="3454641" cy="302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Деяния, предусмотренные частями первой – третьей настоящей статьи, если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они совершены: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9500" y="3769225"/>
            <a:ext cx="231038" cy="615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а)</a:t>
            </a:r>
          </a:p>
          <a:p>
            <a:pPr marL="0" marR="0">
              <a:lnSpc>
                <a:spcPts val="999"/>
              </a:lnSpc>
              <a:spcBef>
                <a:spcPts val="254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7499" y="3762745"/>
            <a:ext cx="2898457" cy="302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группой лиц по предварительному сговору или организованной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группой;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07499" y="4217065"/>
            <a:ext cx="983246" cy="165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крупном размере,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19500" y="4534226"/>
            <a:ext cx="3458984" cy="1399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наказываются штрафом в размере от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миллиона до трех миллионов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рублей, или в размере заработной платы или иного дохода осужденного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 период от </a:t>
            </a:r>
            <a:r>
              <a:rPr sz="900" spc="-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одного</a:t>
            </a:r>
            <a:r>
              <a:rPr sz="900" spc="13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spc="-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года</a:t>
            </a:r>
            <a:r>
              <a:rPr sz="900" spc="2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трех лет, или в размере от шестидесятикратной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восьмидесятикратной суммы взятки с лишением права занимать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определенные должности или заниматься определенной деятельностью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 срок до семи лет или без такового либо лишением свободы на срок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 семи до двенадцати лет со штрафом в размере до шестидесятикратной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суммы взятки или без такового и с лишением права занимать определенные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должности или заниматься определенной деятельностью на срок до семи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лет или без такового.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19500" y="6085826"/>
            <a:ext cx="3400920" cy="713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Деяния, предусмотренные частями первой – четвертой настоящей статьи,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совершенные в особо крупном размере – наказываются штрафом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размере от двух миллионов до четырех миллионов рублей, или в размере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заработной платы или иного дохода осужденного за период от двух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четырех лет, или в размере от семидесятикратной до девяностократной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9500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778783" y="4517441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87783" y="1835141"/>
            <a:ext cx="181749" cy="25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5999" y="879025"/>
            <a:ext cx="3472014" cy="85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суммы взятки с лишением права занимать определенные должности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заниматься определенной деятельностью на срок до десяти лет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без такового либо лишением свободы на срок от восьми до пятнадцати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лет со штрафом в размере до семидесятикратной суммы взятки или без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такового и с лишением права занимать определенные должности или зани-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маться определенной деятельностью на срок до десяти лет или без такового.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5999" y="1879586"/>
            <a:ext cx="3476754" cy="853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Примечание.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Лицо, давшее взятку, освобождается от уголовной ответствен-</a:t>
            </a:r>
          </a:p>
          <a:p>
            <a:pPr marL="0" marR="0">
              <a:lnSpc>
                <a:spcPts val="999"/>
              </a:lnSpc>
              <a:spcBef>
                <a:spcPts val="74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ности, если оно активно способствовало раскрытию и (или) расследованию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преступления и либо в отношении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его</a:t>
            </a:r>
            <a:r>
              <a:rPr sz="900" spc="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имело место вымогательство взятки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со стороны должностного лица, либо лицо после совершения преступления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добровольно сообщило в орган, имеющий право возбудить уголовное дело,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 даче взятки.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7000" y="2957209"/>
            <a:ext cx="3182293" cy="135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8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СТАТЬЯ</a:t>
            </a:r>
            <a:r>
              <a:rPr sz="3250" spc="-1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304</a:t>
            </a:r>
            <a:r>
              <a:rPr sz="3250" spc="-32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УГОЛОВНОГО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КОДЕКСА</a:t>
            </a:r>
            <a:r>
              <a:rPr sz="3250" spc="-2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РОССИЙСКОЙ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7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ФЕДЕРАЦИИ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57000" y="4572326"/>
            <a:ext cx="3457841" cy="2085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Провокация взятки либо коммерческого подкупа, </a:t>
            </a:r>
            <a:r>
              <a:rPr sz="900" spc="-36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то</a:t>
            </a:r>
            <a:r>
              <a:rPr sz="900" spc="36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есть попытка передачи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должностному лицу, иностранному должностному лицу, должностному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лицу публичной международной организации либо лицу, выполняющему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управленческие функции в коммерческих или иных организациях, без </a:t>
            </a:r>
            <a:r>
              <a:rPr sz="900" spc="-18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его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согласия денег, ценных бумаг, иного имущества или оказания ему услуг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имущественного характера, предоставления иных имущественных прав в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целях искусственного создания доказательств совершения преступления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либо шантажа – наказывается штрафом в размере до двухсот тысяч рублей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в размере заработной платы или иного дохода осужденного за период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восемнадцати месяцев, либо принудительными работами на срок до пяти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лет с лишением права занимать определенные должности или заниматься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определенной деятельностью на срок до трех лет или без такового, либо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лишением свободы на срок до пяти лет с лишением права занимать опреде-</a:t>
            </a:r>
          </a:p>
          <a:p>
            <a:pPr marL="0" marR="0">
              <a:lnSpc>
                <a:spcPts val="999"/>
              </a:lnSpc>
              <a:spcBef>
                <a:spcPts val="3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ленные должности или заниматься определенной деятельностью на срок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трех лет или без такового.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8679" y="6959064"/>
            <a:ext cx="268224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1017802" y="606364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17802" y="566014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7802" y="4883141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7802" y="4466889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7802" y="385939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7802" y="3456640"/>
            <a:ext cx="181749" cy="25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4999" y="0"/>
            <a:ext cx="2312200" cy="777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8000" y="927109"/>
            <a:ext cx="4050274" cy="135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ЕСЛИ</a:t>
            </a:r>
            <a:r>
              <a:rPr sz="3250" spc="-3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У</a:t>
            </a:r>
            <a:r>
              <a:rPr sz="3250" spc="-9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ВАС</a:t>
            </a:r>
            <a:r>
              <a:rPr sz="3250" spc="-12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8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ЧТО-ТО</a:t>
            </a:r>
            <a:r>
              <a:rPr sz="3250" spc="-1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СЛОМАЛОСЬ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</a:t>
            </a:r>
            <a:r>
              <a:rPr sz="3250" spc="-98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5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КВАРТИРЕ...</a:t>
            </a:r>
          </a:p>
          <a:p>
            <a:pPr marL="0" marR="0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вам, скорее </a:t>
            </a:r>
            <a:r>
              <a:rPr sz="1600" spc="-13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всего,</a:t>
            </a:r>
            <a:r>
              <a:rPr sz="16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придется заплатить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управляющей организации за ремонт.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8000" y="2988034"/>
            <a:ext cx="1392173" cy="21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Например, если </a:t>
            </a:r>
            <a:r>
              <a:rPr sz="1200" spc="-16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это: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16499" y="3484735"/>
            <a:ext cx="2440381" cy="20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счетчики воды, </a:t>
            </a: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газа</a:t>
            </a:r>
            <a:r>
              <a:rPr sz="1200" spc="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электричества;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16499" y="3891235"/>
            <a:ext cx="3419856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трубы, отводы, которые расположены после запирающих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устройств или запорно-регулировочных кранов;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16499" y="4488234"/>
            <a:ext cx="2100681" cy="20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газовая или электрическая плита;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16499" y="4894735"/>
            <a:ext cx="1523847" cy="588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сантехника: смесители,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унитаз, ванна, раковина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 т.п.;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74999" y="4978754"/>
            <a:ext cx="1567891" cy="43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Постановление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Правительства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Российской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Федерации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от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13.08.2006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№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491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74999" y="5527394"/>
            <a:ext cx="2060180" cy="12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«Об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утверждении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Правил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содержания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общего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имущества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многоквартирном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доме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правил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изменения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размера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платы</a:t>
            </a:r>
          </a:p>
          <a:p>
            <a:pPr marL="0" marR="0">
              <a:lnSpc>
                <a:spcPts val="996"/>
              </a:lnSpc>
              <a:spcBef>
                <a:spcPts val="3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за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содержание</a:t>
            </a:r>
            <a:r>
              <a:rPr sz="900" spc="-33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жилого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помещения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случае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оказания</a:t>
            </a:r>
            <a:r>
              <a:rPr sz="900" spc="-32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услуг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выполнения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работ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управлению,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содержанию</a:t>
            </a:r>
            <a:r>
              <a:rPr sz="900" spc="-33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ремонту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общего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имущества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многоквартирном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доме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ненадлежащего</a:t>
            </a:r>
            <a:r>
              <a:rPr sz="900" spc="-33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качества</a:t>
            </a:r>
            <a:r>
              <a:rPr sz="900" spc="-32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(или)</a:t>
            </a:r>
          </a:p>
          <a:p>
            <a:pPr marL="0" marR="0">
              <a:lnSpc>
                <a:spcPts val="996"/>
              </a:lnSpc>
              <a:spcBef>
                <a:spcPts val="3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перерывами,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превышающими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16499" y="5682235"/>
            <a:ext cx="1164031" cy="20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трубка домофона;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16499" y="6088735"/>
            <a:ext cx="1463649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электрические кабели,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розетки.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74999" y="6761834"/>
            <a:ext cx="1847240" cy="16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установленную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продолжительность»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9500" y="6959064"/>
            <a:ext cx="210312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160010" y="1928405"/>
            <a:ext cx="377190" cy="476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6498" y="2274037"/>
            <a:ext cx="2273922" cy="476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ЧТО ТАКОЕ КОРРУПЦИЯ</a:t>
            </a:r>
          </a:p>
          <a:p>
            <a:pPr marL="0" marR="0">
              <a:lnSpc>
                <a:spcPts val="999"/>
              </a:lnSpc>
              <a:spcBef>
                <a:spcPts val="1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(из Федерального закона от 25.12.2008 № 273-ФЗ</a:t>
            </a:r>
          </a:p>
          <a:p>
            <a:pPr marL="0" marR="0">
              <a:lnSpc>
                <a:spcPts val="999"/>
              </a:lnSpc>
              <a:spcBef>
                <a:spcPts val="8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«О противодействии коррупции»)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6500" y="2917317"/>
            <a:ext cx="3420312" cy="2219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Это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злоупотребление служебным положением, дача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взятки, получение взятки, злоупотребление полномо-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чиями, коммерческий подкуп либо иное незаконное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использование физическим лицом </a:t>
            </a:r>
            <a:r>
              <a:rPr sz="1200" spc="-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своего</a:t>
            </a:r>
            <a:r>
              <a:rPr sz="1200" spc="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должностного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положения вопреки законным интересам общества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 государства в целях получения </a:t>
            </a:r>
            <a:r>
              <a:rPr sz="1200" spc="-17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выгоды</a:t>
            </a:r>
            <a:r>
              <a:rPr sz="1200" spc="17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виде денег,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ценностей, </a:t>
            </a: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иного</a:t>
            </a:r>
            <a:r>
              <a:rPr sz="1200" spc="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имущества или услуг имущественного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характера, иных имущественных прав для себя или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для третьих лиц либо незаконное предоставление такой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spc="-17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выгоды</a:t>
            </a:r>
            <a:r>
              <a:rPr sz="1200" spc="17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указанному лицу другими физическими лицами,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а также совершение указанных деяний от имени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в интересах юридического 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55372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1000" y="942035"/>
            <a:ext cx="3576370" cy="351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Но вы не должны платить из </a:t>
            </a:r>
            <a:r>
              <a:rPr sz="1200" spc="-1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своего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кармана за ремонт</a:t>
            </a: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общего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имущества многоквартирного дома!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000" y="1361135"/>
            <a:ext cx="2264664" cy="21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Например, если </a:t>
            </a:r>
            <a:r>
              <a:rPr sz="1200" spc="-19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что-то</a:t>
            </a:r>
            <a:r>
              <a:rPr sz="1200" spc="16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сломалось: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5999" y="1778859"/>
            <a:ext cx="3324301" cy="588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системе </a:t>
            </a: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холодного</a:t>
            </a:r>
            <a:r>
              <a:rPr sz="1200" spc="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 </a:t>
            </a:r>
            <a:r>
              <a:rPr sz="1200" spc="-1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горячего</a:t>
            </a:r>
            <a:r>
              <a:rPr sz="1200" spc="1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водоснабжения, трубах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</a:t>
            </a:r>
            <a:r>
              <a:rPr sz="1200" spc="-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вашего</a:t>
            </a:r>
            <a:r>
              <a:rPr sz="1200" spc="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отключающего устройства (или первого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вентиля, идущего от общей трубы);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5999" y="2566360"/>
            <a:ext cx="3226003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системе газоснабжения, проложенной от источника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газа</a:t>
            </a:r>
            <a:r>
              <a:rPr sz="1200" spc="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крана в вашей квартире;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5999" y="3163360"/>
            <a:ext cx="2845917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во внутридомовой системе отопления, стояках,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батареях отопления;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5999" y="3760359"/>
            <a:ext cx="3227374" cy="588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системе электроснабжения: этажных щитках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 шкафах, осветительных приборах на этаже, кабелях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 квартирных счетчиков и т.п.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1000" y="4750534"/>
            <a:ext cx="3714750" cy="351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Если у вас все же требуют оплату, сначала </a:t>
            </a:r>
            <a:r>
              <a:rPr sz="1200" spc="-1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подготовьте</a:t>
            </a: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жалобу на имя руководителя управляющей организации.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1000" y="5328235"/>
            <a:ext cx="3981540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Один экземпляр передайте руководителю управляющей организа-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ции, </a:t>
            </a:r>
            <a:r>
              <a:rPr sz="1200" spc="-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второй</a:t>
            </a:r>
            <a:r>
              <a:rPr sz="1200" spc="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– с отметкой о принятии жалобы – сохраните у себя.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1000" y="5925234"/>
            <a:ext cx="3887723" cy="969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Если управляющая организация не выполняет свои обязанности,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 можете обратиться в органы </a:t>
            </a:r>
            <a:r>
              <a:rPr sz="1200" spc="-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государственного</a:t>
            </a:r>
            <a:r>
              <a:rPr sz="1200" spc="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жилищного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надзора – Государственную жилищную инспекцию, указав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 конкретные факты, которые, по вашему мнению, являются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нарушением. Также вы можете обратиться в Роспотребнадзор.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76590" y="6959064"/>
            <a:ext cx="210312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55372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2650" y="671490"/>
            <a:ext cx="3277056" cy="20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Роспотребнадзор может начать внеплановую проверку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2650" y="814366"/>
            <a:ext cx="3886438" cy="2112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управляющей организации, если вы уже обращались в управля-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ющую организацию и ваши претензии не удовлетворили.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Жилищная инспекция организовывает внеплановую проверку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управляющих организаций по обращениям граждан в случае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нарушений требований по управлению многоквартирными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домами. Если в течение 12 месяцев со дня выдачи предписания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управляющей организации в отношении многоквартирного дома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судом два раза и более было назначено административное нака-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зание за неисполнение или ненадлежащее исполнение указан-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spc="-16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ного</a:t>
            </a:r>
            <a:r>
              <a:rPr sz="1200" spc="16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предписания, управляющая организация может лишиться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права управления таким многоквартирным домом.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1278" y="5600712"/>
            <a:ext cx="3742181" cy="969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Если жалобы не принесли результата, обращайтесь в органы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прокуратуры Российской Федерации по месту жительства.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Прокурор при наличии оснований примет меры реагирования,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обязательные к исполнению органами и организациями,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осуществляющими деятельность в сфере ЖКХ.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11278" y="6600844"/>
            <a:ext cx="371477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 также вправе обратиться </a:t>
            </a:r>
            <a:r>
              <a:rPr sz="120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</a:t>
            </a:r>
            <a:r>
              <a:rPr sz="1200" spc="-18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суд</a:t>
            </a:r>
            <a:r>
              <a:rPr lang="ru-RU" sz="1200" spc="-18" dirty="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месту жительства. </a:t>
            </a:r>
            <a:r>
              <a:rPr sz="1200" spc="-18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Суд</a:t>
            </a:r>
            <a:r>
              <a:rPr sz="1200" spc="18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обяжет</a:t>
            </a:r>
            <a:r>
              <a:rPr lang="ru-RU" sz="1200" dirty="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управляющую </a:t>
            </a:r>
            <a:r>
              <a:rPr sz="120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организацию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устранить</a:t>
            </a:r>
            <a:r>
              <a:rPr lang="ru-RU" sz="1200" dirty="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все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недостатки </a:t>
            </a:r>
            <a:r>
              <a:rPr sz="120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нарушения,</a:t>
            </a:r>
            <a:r>
              <a:rPr lang="ru-RU" sz="1200" dirty="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а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вам возместят убытки</a:t>
            </a:r>
            <a:r>
              <a:rPr sz="120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,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которые</a:t>
            </a:r>
            <a:r>
              <a:rPr lang="ru-RU" sz="1200" dirty="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smtClean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понесли из-за них.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9500" y="6959064"/>
            <a:ext cx="210312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55372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7000" y="855109"/>
            <a:ext cx="3677274" cy="135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ЕСЛИ</a:t>
            </a:r>
            <a:r>
              <a:rPr sz="3250" spc="-3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ВЫ</a:t>
            </a:r>
            <a:r>
              <a:rPr sz="3250" spc="-5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78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СОБИРАЕТЕСЬ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3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ПРОВЕСТИ</a:t>
            </a:r>
            <a:r>
              <a:rPr sz="3250" spc="-38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ПЕРЕПЛАНИРОВКУ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СВОЕЙ</a:t>
            </a:r>
            <a:r>
              <a:rPr sz="3250" spc="-3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КВАРТИРЫ…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999" y="2505235"/>
            <a:ext cx="2967532" cy="588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Сначала проконсультируйтесь в Государственной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жилищной инспекции или отделе капитального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строительства при местной администрации.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5999" y="3292735"/>
            <a:ext cx="3101796" cy="77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Закажите проект перепланировки в организации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у индивидуального предпринимателя, которые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являются членами саморегулируемой организации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(СРО).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5999" y="4270735"/>
            <a:ext cx="3325368" cy="77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Подайте заявление о перепланировке квартиры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уполномоченный орган по месту жительства либо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Многофункциональный центр «Мои документы»,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приложив документы о согласовании перепланировки.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5999" y="5568034"/>
            <a:ext cx="3275380" cy="21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Если на каком-либо этапе сотрудники предлагают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5999" y="5707734"/>
            <a:ext cx="2713634" cy="21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вам за вознаграждение «закрыть глаза»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5999" y="5847434"/>
            <a:ext cx="3151632" cy="21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на перепланировку, перескочить через какой-то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65999" y="5987134"/>
            <a:ext cx="1410919" cy="21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этап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согласования...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65999" y="6373215"/>
            <a:ext cx="2856890" cy="21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СКОРЕЕ ВСЕГО, ОНИ ПРОСЯТ У ВАС ВЗЯТКУ.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76590" y="6959064"/>
            <a:ext cx="210312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55372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8000" y="927109"/>
            <a:ext cx="4094987" cy="92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ТЕПЕРЬ</a:t>
            </a:r>
            <a:r>
              <a:rPr sz="3250" spc="-3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9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МЫ</a:t>
            </a:r>
            <a:r>
              <a:rPr sz="3250" spc="-3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ПОДРОБНО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8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РАССКАЖЕМ,</a:t>
            </a:r>
            <a:r>
              <a:rPr sz="3250" spc="-7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9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ЧТО</a:t>
            </a:r>
            <a:r>
              <a:rPr sz="3250" spc="-1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9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ТАКОЕ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ВЗЯТКА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9500" y="2292035"/>
            <a:ext cx="2712824" cy="1856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Взятка</a:t>
            </a:r>
            <a:r>
              <a:rPr sz="1200" spc="-48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–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это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дача или получение должност-</a:t>
            </a:r>
          </a:p>
          <a:p>
            <a:pPr marL="0" marR="0">
              <a:lnSpc>
                <a:spcPts val="1333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ным лицом материальных ценностей,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например, денег, ценных бумаг, </a:t>
            </a: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иного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имущества, либо незаконное оказание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ему услуг имущественного характера,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предоставление иных имущественных прав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за совершение действий (бездействия)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пользу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того,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кто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дает взятку, либо иных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лиц. Обязательное условие – действие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(бездействие) </a:t>
            </a:r>
            <a:r>
              <a:rPr sz="1200" spc="-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входит</a:t>
            </a:r>
            <a:r>
              <a:rPr sz="1200" spc="1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служебные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9000" y="2301255"/>
            <a:ext cx="1127950" cy="713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Обязательно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прочи-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тайте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статью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290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Уголовного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кодекса</a:t>
            </a:r>
          </a:p>
          <a:p>
            <a:pPr marL="0" marR="0">
              <a:lnSpc>
                <a:spcPts val="996"/>
              </a:lnSpc>
              <a:spcBef>
                <a:spcPts val="3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Российской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Федерации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«Получение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взятки».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9500" y="4124035"/>
            <a:ext cx="2355037" cy="20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полномочия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этого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должностного лица.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8000" y="4554535"/>
            <a:ext cx="3087768" cy="491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КАКИЕ</a:t>
            </a:r>
            <a:r>
              <a:rPr sz="3250" spc="-23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7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БЫВАЮТ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ВЗЯТКИ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18000" y="5208035"/>
            <a:ext cx="3101313" cy="577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Бывает 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взятка-подкуп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,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когда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между тем,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кто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дает,</a:t>
            </a:r>
          </a:p>
          <a:p>
            <a:pPr marL="0" marR="0">
              <a:lnSpc>
                <a:spcPts val="1365"/>
              </a:lnSpc>
              <a:spcBef>
                <a:spcPts val="24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 тем,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кто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берет взятку, есть 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предварительная</a:t>
            </a:r>
          </a:p>
          <a:p>
            <a:pPr marL="0" marR="0">
              <a:lnSpc>
                <a:spcPts val="1365"/>
              </a:lnSpc>
              <a:spcBef>
                <a:spcPts val="24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договорённость.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18000" y="5936675"/>
            <a:ext cx="3063088" cy="576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Бывает 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взятка-благодарность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,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когда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взятка</a:t>
            </a:r>
          </a:p>
          <a:p>
            <a:pPr marL="0" marR="0">
              <a:lnSpc>
                <a:spcPts val="1365"/>
              </a:lnSpc>
              <a:spcBef>
                <a:spcPts val="24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передаётся за уже совершенное должностным</a:t>
            </a:r>
          </a:p>
          <a:p>
            <a:pPr marL="0" marR="0">
              <a:lnSpc>
                <a:spcPts val="1333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лицом действие или бездействие (законное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18000" y="6488515"/>
            <a:ext cx="3336340" cy="20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незаконное) без предварительной договорённости.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9500" y="6959064"/>
            <a:ext cx="210312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266748" y="6885419"/>
            <a:ext cx="1319999" cy="88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88532" y="5253127"/>
            <a:ext cx="181749" cy="251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532" y="4173127"/>
            <a:ext cx="181749" cy="25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6311" cy="7771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6000" y="927109"/>
            <a:ext cx="3947513" cy="491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91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ЧТО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9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ТОЖЕ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8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СЧИТАЕТСЯ</a:t>
            </a:r>
            <a:r>
              <a:rPr sz="3250" spc="-1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ВЗЯТКОЙ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6000" y="1713934"/>
            <a:ext cx="3324301" cy="94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Если не </a:t>
            </a:r>
            <a:r>
              <a:rPr sz="1200" spc="-1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только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должностному лицу, но и </a:t>
            </a:r>
            <a:r>
              <a:rPr sz="1200" spc="-24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его</a:t>
            </a:r>
          </a:p>
          <a:p>
            <a:pPr marL="0" marR="0">
              <a:lnSpc>
                <a:spcPts val="1365"/>
              </a:lnSpc>
              <a:spcBef>
                <a:spcPts val="24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родным и близким</a:t>
            </a:r>
            <a:r>
              <a:rPr sz="1200" spc="-48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передали деньги, ценности</a:t>
            </a:r>
          </a:p>
          <a:p>
            <a:pPr marL="0" marR="0">
              <a:lnSpc>
                <a:spcPts val="1333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или оказали материальные услуги. При </a:t>
            </a:r>
            <a:r>
              <a:rPr sz="1200" spc="-16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этом</a:t>
            </a:r>
            <a:r>
              <a:rPr sz="1200" spc="16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сотрудник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был согласен, не возражал и использовал свои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служебные полномочия в пользу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того,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кто</a:t>
            </a:r>
            <a:r>
              <a:rPr sz="1200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взятку дал.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6000" y="3049909"/>
            <a:ext cx="2685351" cy="92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ВЗЯТКА</a:t>
            </a:r>
            <a:r>
              <a:rPr sz="3250" spc="-32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8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СЧИТАЕТСЯ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ПОЛУЧЕННОЙ,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9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КОГДА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55000" y="3073255"/>
            <a:ext cx="1571663" cy="303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Все</a:t>
            </a:r>
            <a:r>
              <a:rPr sz="900" spc="-21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 </a:t>
            </a: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о</a:t>
            </a:r>
            <a:r>
              <a:rPr sz="900" spc="-21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 </a:t>
            </a: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взятках</a:t>
            </a:r>
            <a:r>
              <a:rPr sz="900" spc="-17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 </a:t>
            </a: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в</a:t>
            </a:r>
            <a:r>
              <a:rPr sz="900" spc="-21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 </a:t>
            </a: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Уголовном</a:t>
            </a:r>
          </a:p>
          <a:p>
            <a:pPr marL="0" marR="0">
              <a:lnSpc>
                <a:spcPts val="1006"/>
              </a:lnSpc>
              <a:spcBef>
                <a:spcPts val="7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кодексе</a:t>
            </a:r>
            <a:r>
              <a:rPr sz="900" spc="-21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 </a:t>
            </a: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Российской</a:t>
            </a:r>
            <a:r>
              <a:rPr sz="900" spc="-21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 </a:t>
            </a: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Федерации: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55000" y="3348375"/>
            <a:ext cx="1046226" cy="85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290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УК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РФ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«Получение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взятки»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291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УК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РФ</a:t>
            </a:r>
          </a:p>
          <a:p>
            <a:pPr marL="0" marR="0">
              <a:lnSpc>
                <a:spcPts val="996"/>
              </a:lnSpc>
              <a:spcBef>
                <a:spcPts val="3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«Дача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взятки»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291.1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УК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РФ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«Посредничество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55000" y="4171334"/>
            <a:ext cx="1333347" cy="438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во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взяточничестве»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291.2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УК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РФ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«Мелкое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взяточничество»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68402" y="4171952"/>
            <a:ext cx="1682495" cy="94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Человек 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её принимает</a:t>
            </a:r>
          </a:p>
          <a:p>
            <a:pPr marL="0" marR="0">
              <a:lnSpc>
                <a:spcPts val="1365"/>
              </a:lnSpc>
              <a:spcBef>
                <a:spcPts val="24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в физическом смысле</a:t>
            </a:r>
          </a:p>
          <a:p>
            <a:pPr marL="0" marR="0">
              <a:lnSpc>
                <a:spcPts val="1333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(берет в руки; кладёт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карман, сумку, портфель,</a:t>
            </a:r>
          </a:p>
          <a:p>
            <a:pPr marL="0" marR="0">
              <a:lnSpc>
                <a:spcPts val="1333"/>
              </a:lnSpc>
              <a:spcBef>
                <a:spcPts val="10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автомобиль).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55000" y="4719175"/>
            <a:ext cx="599770" cy="165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А</a:t>
            </a:r>
            <a:r>
              <a:rPr sz="900" spc="-21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 </a:t>
            </a:r>
            <a:r>
              <a:rPr sz="900" dirty="0">
                <a:solidFill>
                  <a:srgbClr val="221E1F"/>
                </a:solidFill>
                <a:latin typeface="EKEFIP+PFDinTextCondPro-MediumItalic"/>
                <a:cs typeface="EKEFIP+PFDinTextCondPro-MediumItalic"/>
              </a:rPr>
              <a:t>также: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55000" y="4857134"/>
            <a:ext cx="1183500" cy="12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201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УК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РФ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«Злоупотребление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полномочиями»</a:t>
            </a:r>
          </a:p>
          <a:p>
            <a:pPr marL="0" marR="0">
              <a:lnSpc>
                <a:spcPts val="996"/>
              </a:lnSpc>
              <a:spcBef>
                <a:spcPts val="3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204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УК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РФ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«Коммерческий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подкуп»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Статья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285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УК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РФ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«Злоупотребление</a:t>
            </a:r>
          </a:p>
          <a:p>
            <a:pPr marL="0" marR="0">
              <a:lnSpc>
                <a:spcPts val="996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должностным</a:t>
            </a:r>
          </a:p>
          <a:p>
            <a:pPr marL="0" marR="0">
              <a:lnSpc>
                <a:spcPts val="996"/>
              </a:lnSpc>
              <a:spcBef>
                <a:spcPts val="33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положением»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66750" y="5299621"/>
            <a:ext cx="1440779" cy="759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Человек 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соглашается</a:t>
            </a:r>
          </a:p>
          <a:p>
            <a:pPr marL="0" marR="0">
              <a:lnSpc>
                <a:spcPts val="1365"/>
              </a:lnSpc>
              <a:spcBef>
                <a:spcPts val="24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с её передачей</a:t>
            </a:r>
          </a:p>
          <a:p>
            <a:pPr marL="0" marR="0">
              <a:lnSpc>
                <a:spcPts val="1333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(положили на </a:t>
            </a: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стол,</a:t>
            </a:r>
          </a:p>
          <a:p>
            <a:pPr marL="0" marR="0">
              <a:lnSpc>
                <a:spcPts val="1333"/>
              </a:lnSpc>
              <a:spcBef>
                <a:spcPts val="15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перечислили на счёт).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55000" y="6091575"/>
            <a:ext cx="351053" cy="16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и</a:t>
            </a:r>
            <a:r>
              <a:rPr sz="900" spc="-36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 </a:t>
            </a:r>
            <a:r>
              <a:rPr sz="900" dirty="0">
                <a:solidFill>
                  <a:srgbClr val="221E1F"/>
                </a:solidFill>
                <a:latin typeface="RAKAEB+PFDinTextCondPro-Italic"/>
                <a:cs typeface="RAKAEB+PFDinTextCondPro-Italic"/>
              </a:rPr>
              <a:t>др.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76590" y="6959064"/>
            <a:ext cx="210312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19687" y="416063"/>
            <a:ext cx="2920745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B4B5B8"/>
                </a:solidFill>
                <a:latin typeface="JWRBWN+PFDinTextCompPro-Regular"/>
                <a:cs typeface="JWRBWN+PFDinTextCompPro-Regular"/>
              </a:rPr>
              <a:t>Мы против коррупции в жилищно-коммунальной сфере!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8000" y="927109"/>
            <a:ext cx="2302153" cy="491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9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ИТАК,</a:t>
            </a:r>
            <a:r>
              <a:rPr sz="3250" spc="32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8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СОТРУДНИК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8000" y="1358909"/>
            <a:ext cx="3824355" cy="135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8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УПРАВЛЯЮЩЕЙ</a:t>
            </a:r>
            <a:r>
              <a:rPr sz="3250" spc="-1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8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ОРГАНИЗАЦИИ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66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ПРОСИТ</a:t>
            </a:r>
            <a:r>
              <a:rPr sz="3250" spc="-18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7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ВОЗНАГРАЖДЕНИЕ.</a:t>
            </a:r>
          </a:p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77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ВАШИ</a:t>
            </a:r>
            <a:r>
              <a:rPr sz="3250" spc="-2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5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ДЕЙСТВИЯ?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9840" y="2743192"/>
            <a:ext cx="3118256" cy="972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НЕ </a:t>
            </a:r>
            <a:r>
              <a:rPr sz="1200" spc="-11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ПРЕДЛАГАЙТЕ</a:t>
            </a:r>
            <a:r>
              <a:rPr sz="1200" dirty="0">
                <a:solidFill>
                  <a:srgbClr val="221E1F"/>
                </a:solidFill>
                <a:latin typeface="BJIBDT+PFDinTextCondPro-Bold"/>
                <a:cs typeface="BJIBDT+PFDinTextCondPro-Bold"/>
              </a:rPr>
              <a:t> И НЕ ДАВАЙТЕ ВЗЯТКУ!</a:t>
            </a:r>
          </a:p>
          <a:p>
            <a:pPr marL="0" marR="0">
              <a:lnSpc>
                <a:spcPts val="1333"/>
              </a:lnSpc>
              <a:spcBef>
                <a:spcPts val="159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Иначе вы сами совершите преступление (статья 291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spc="-1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Уголовного</a:t>
            </a:r>
            <a:r>
              <a:rPr sz="1200" spc="1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кодекса Российской Федерации).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Выслушайте требования вымогателя, </a:t>
            </a:r>
            <a:r>
              <a:rPr sz="1200" spc="-12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чтобы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обратиться в полицию.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9840" y="4029076"/>
            <a:ext cx="286466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Когда</a:t>
            </a:r>
            <a:r>
              <a:rPr sz="1200" b="1" spc="24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b="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вы останетесь один, немедленно звоните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b="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в полицию!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9840" y="4600580"/>
            <a:ext cx="292272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Если у вас осталась запись </a:t>
            </a:r>
            <a:r>
              <a:rPr sz="1200" b="1" spc="-1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разговора,</a:t>
            </a:r>
            <a:r>
              <a:rPr sz="1200" b="1" spc="1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200" b="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сохраните</a:t>
            </a:r>
          </a:p>
          <a:p>
            <a:pPr marL="0" marR="0">
              <a:lnSpc>
                <a:spcPts val="1333"/>
              </a:lnSpc>
              <a:spcBef>
                <a:spcPts val="166"/>
              </a:spcBef>
              <a:spcAft>
                <a:spcPts val="0"/>
              </a:spcAft>
            </a:pPr>
            <a:r>
              <a:rPr sz="1200" b="1" dirty="0">
                <a:solidFill>
                  <a:srgbClr val="221E1F"/>
                </a:solidFill>
                <a:latin typeface="FRVQJG+PFDinTextCondPro-Regular"/>
                <a:cs typeface="FRVQJG+PFDinTextCondPro-Regular"/>
              </a:rPr>
              <a:t>ее для передачи в полицию.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9500" y="6959064"/>
            <a:ext cx="210312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55372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002" y="927088"/>
            <a:ext cx="2086432" cy="491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0"/>
              </a:lnSpc>
              <a:spcBef>
                <a:spcPts val="0"/>
              </a:spcBef>
              <a:spcAft>
                <a:spcPts val="0"/>
              </a:spcAft>
            </a:pPr>
            <a:r>
              <a:rPr sz="3250" spc="-89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КУДА</a:t>
            </a:r>
            <a:r>
              <a:rPr sz="3250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 </a:t>
            </a:r>
            <a:r>
              <a:rPr sz="3250" spc="-64" dirty="0">
                <a:solidFill>
                  <a:srgbClr val="000000"/>
                </a:solidFill>
                <a:latin typeface="JWRBWN+PFDinTextCompPro-Regular"/>
                <a:cs typeface="JWRBWN+PFDinTextCompPro-Regular"/>
              </a:rPr>
              <a:t>ЗВОНИТЬ?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3189" y="2090547"/>
            <a:ext cx="357746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100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8 </a:t>
            </a:r>
            <a:r>
              <a:rPr sz="1000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800-</a:t>
            </a:r>
            <a:r>
              <a:rPr lang="ru-RU" sz="1000" dirty="0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250</a:t>
            </a:r>
            <a:r>
              <a:rPr sz="1000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-</a:t>
            </a:r>
            <a:r>
              <a:rPr lang="ru-RU" sz="1000" dirty="0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47</a:t>
            </a:r>
            <a:r>
              <a:rPr sz="1000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-0</a:t>
            </a:r>
            <a:r>
              <a:rPr lang="ru-RU" sz="1000" dirty="0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4</a:t>
            </a:r>
            <a:r>
              <a:rPr sz="1000" spc="209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телефон горячей линии </a:t>
            </a:r>
            <a:r>
              <a:rPr sz="100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Правительства </a:t>
            </a:r>
            <a:r>
              <a:rPr lang="ru-RU" sz="1000" dirty="0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Ленинградской</a:t>
            </a:r>
            <a:endParaRPr sz="1000" dirty="0">
              <a:solidFill>
                <a:srgbClr val="231F20"/>
              </a:solidFill>
              <a:latin typeface="FRVQJG+PFDinTextCondPro-Regular"/>
              <a:cs typeface="FRVQJG+PFDinTextCondPro-Regular"/>
            </a:endParaRPr>
          </a:p>
          <a:p>
            <a:pPr marL="0" marR="0">
              <a:lnSpc>
                <a:spcPts val="1111"/>
              </a:lnSpc>
              <a:spcBef>
                <a:spcPts val="178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3189" y="2589149"/>
            <a:ext cx="35295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По данному телефону жители</a:t>
            </a:r>
            <a:r>
              <a:rPr sz="1000" spc="41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могут обратиться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по всем вопросам,</a:t>
            </a:r>
          </a:p>
          <a:p>
            <a:pPr marL="0" marR="0">
              <a:lnSpc>
                <a:spcPts val="1111"/>
              </a:lnSpc>
              <a:spcBef>
                <a:spcPts val="178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связанным с жизнедеятельностью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региона, получить контактную и</a:t>
            </a:r>
          </a:p>
          <a:p>
            <a:pPr marL="0" marR="0">
              <a:lnSpc>
                <a:spcPts val="1111"/>
              </a:lnSpc>
              <a:spcBef>
                <a:spcPts val="128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справочную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информацию об учреждениях и органах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государственной</a:t>
            </a:r>
          </a:p>
          <a:p>
            <a:pPr marL="0" marR="0">
              <a:lnSpc>
                <a:spcPts val="1111"/>
              </a:lnSpc>
              <a:spcBef>
                <a:spcPts val="128"/>
              </a:spcBef>
              <a:spcAft>
                <a:spcPts val="0"/>
              </a:spcAft>
            </a:pPr>
            <a:r>
              <a:rPr sz="100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власти </a:t>
            </a:r>
            <a:r>
              <a:rPr lang="ru-RU" sz="1000" dirty="0" err="1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Ленинрадской</a:t>
            </a:r>
            <a:r>
              <a:rPr sz="1000" smtClean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области.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8402" y="3457572"/>
            <a:ext cx="2114172" cy="179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102 – общероссийский телефон полиции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8402" y="3814762"/>
            <a:ext cx="3133348" cy="336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8 800 100-12-60 – телефонная линия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«Остановим коррупцию»</a:t>
            </a:r>
          </a:p>
          <a:p>
            <a:pPr marL="0" marR="0">
              <a:lnSpc>
                <a:spcPts val="1111"/>
              </a:lnSpc>
              <a:spcBef>
                <a:spcPts val="179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Следственного комитета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Российской Федерации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8402" y="4171952"/>
            <a:ext cx="3583051" cy="336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69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По данному телефону жители области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могут сообщить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информацию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о</a:t>
            </a:r>
          </a:p>
          <a:p>
            <a:pPr marL="0" marR="0">
              <a:lnSpc>
                <a:spcPts val="1111"/>
              </a:lnSpc>
              <a:spcBef>
                <a:spcPts val="179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фактах коррупции.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68402" y="4600580"/>
            <a:ext cx="3631188" cy="336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69" marR="0">
              <a:lnSpc>
                <a:spcPts val="11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8 495 224-22-22 – телефон доверия Федеральной</a:t>
            </a:r>
            <a:r>
              <a:rPr sz="1000" spc="209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службы безопасности</a:t>
            </a:r>
          </a:p>
          <a:p>
            <a:pPr marL="0" marR="0">
              <a:lnSpc>
                <a:spcPts val="1111"/>
              </a:lnSpc>
              <a:spcBef>
                <a:spcPts val="179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FRVQJG+PFDinTextCondPro-Regular"/>
                <a:cs typeface="FRVQJG+PFDinTextCondPro-Regular"/>
              </a:rPr>
              <a:t>Российской Федерации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76582" y="6959064"/>
            <a:ext cx="210312" cy="2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1E1F"/>
                </a:solidFill>
                <a:latin typeface="JCKJNW+PFDinTextCompPro-Regular"/>
                <a:cs typeface="JCKJNW+PFDinTextCompPro-Regular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3207</Words>
  <Application>Microsoft Office PowerPoint</Application>
  <PresentationFormat>Произвольный</PresentationFormat>
  <Paragraphs>486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Times New Roman</vt:lpstr>
      <vt:lpstr>JWRBWN+PFDinTextCompPro-Regular</vt:lpstr>
      <vt:lpstr>BJIBDT+PFDinTextCondPro-Bold</vt:lpstr>
      <vt:lpstr>FRVQJG+PFDinTextCondPro-Regular</vt:lpstr>
      <vt:lpstr>RAKAEB+PFDinTextCondPro-Italic</vt:lpstr>
      <vt:lpstr>JCKJNW+PFDinTextCompPro-Regular</vt:lpstr>
      <vt:lpstr>EKEFIP+PFDinTextCondPro-MediumItalic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nikit</cp:lastModifiedBy>
  <cp:revision>9</cp:revision>
  <dcterms:modified xsi:type="dcterms:W3CDTF">2024-06-10T19:07:21Z</dcterms:modified>
</cp:coreProperties>
</file>