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7"/>
  </p:notesMasterIdLst>
  <p:handoutMasterIdLst>
    <p:handoutMasterId r:id="rId8"/>
  </p:handoutMasterIdLst>
  <p:sldIdLst>
    <p:sldId id="6459" r:id="rId2"/>
    <p:sldId id="6460" r:id="rId3"/>
    <p:sldId id="6456" r:id="rId4"/>
    <p:sldId id="6449" r:id="rId5"/>
    <p:sldId id="6462" r:id="rId6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59"/>
            <p14:sldId id="6460"/>
            <p14:sldId id="6456"/>
            <p14:sldId id="6449"/>
            <p14:sldId id="6462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6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90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16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5288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4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88" y="2812678"/>
            <a:ext cx="4574612" cy="2331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24" y="2800470"/>
            <a:ext cx="4562710" cy="2343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388" y="433023"/>
            <a:ext cx="4574612" cy="2375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653" y="431214"/>
            <a:ext cx="4583041" cy="2355195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</a:t>
            </a:r>
            <a:r>
              <a:rPr lang="ru-RU" sz="1050" dirty="0" smtClean="0">
                <a:solidFill>
                  <a:schemeClr val="bg1"/>
                </a:solidFill>
              </a:rPr>
              <a:t>ОБРАЗОВАНИЯ ТУМАНА НА </a:t>
            </a:r>
            <a:r>
              <a:rPr lang="ru-RU" sz="1050" dirty="0">
                <a:solidFill>
                  <a:schemeClr val="bg1"/>
                </a:solidFill>
              </a:rPr>
              <a:t>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ЛЕНИНГРАДСКОЙ ОБЛАСТИ </a:t>
            </a:r>
            <a:r>
              <a:rPr lang="en-US" sz="1050" dirty="0">
                <a:solidFill>
                  <a:prstClr val="white"/>
                </a:solidFill>
              </a:rPr>
              <a:t>(</a:t>
            </a:r>
            <a:r>
              <a:rPr lang="ru-RU" sz="1050" dirty="0">
                <a:solidFill>
                  <a:prstClr val="white"/>
                </a:solidFill>
              </a:rPr>
              <a:t>ИР </a:t>
            </a:r>
            <a:r>
              <a:rPr lang="ru-RU" sz="1050" dirty="0" smtClean="0">
                <a:solidFill>
                  <a:prstClr val="white"/>
                </a:solidFill>
              </a:rPr>
              <a:t>«</a:t>
            </a:r>
            <a:r>
              <a:rPr lang="en-US" sz="1050" dirty="0" smtClean="0">
                <a:solidFill>
                  <a:prstClr val="white"/>
                </a:solidFill>
              </a:rPr>
              <a:t>Windy</a:t>
            </a:r>
            <a:r>
              <a:rPr lang="ru-RU" sz="1050" dirty="0">
                <a:solidFill>
                  <a:prstClr val="white"/>
                </a:solidFill>
              </a:rPr>
              <a:t>»</a:t>
            </a:r>
            <a:r>
              <a:rPr lang="en-US" sz="1050" dirty="0">
                <a:solidFill>
                  <a:prstClr val="white"/>
                </a:solidFill>
              </a:rPr>
              <a:t>)</a:t>
            </a:r>
            <a:endParaRPr lang="ru-RU" sz="1050" dirty="0">
              <a:solidFill>
                <a:prstClr val="white"/>
              </a:solidFill>
            </a:endParaRPr>
          </a:p>
          <a:p>
            <a:r>
              <a:rPr lang="ru-RU" sz="1050" dirty="0" smtClean="0">
                <a:solidFill>
                  <a:schemeClr val="bg1"/>
                </a:solidFill>
              </a:rPr>
              <a:t>(</a:t>
            </a:r>
            <a:r>
              <a:rPr lang="ru-RU" sz="1050" dirty="0">
                <a:solidFill>
                  <a:schemeClr val="bg1"/>
                </a:solidFill>
              </a:rPr>
              <a:t>на </a:t>
            </a:r>
            <a:r>
              <a:rPr lang="en-US" sz="1050" dirty="0" smtClean="0">
                <a:solidFill>
                  <a:schemeClr val="bg1"/>
                </a:solidFill>
              </a:rPr>
              <a:t>12</a:t>
            </a:r>
            <a:r>
              <a:rPr lang="ru-RU" sz="1050" dirty="0" smtClean="0">
                <a:solidFill>
                  <a:schemeClr val="bg1"/>
                </a:solidFill>
              </a:rPr>
              <a:t>.11.2020</a:t>
            </a:r>
            <a:r>
              <a:rPr lang="ru-RU" sz="105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861" name="Прямая соединительная линия 860"/>
          <p:cNvCxnSpPr/>
          <p:nvPr/>
        </p:nvCxnSpPr>
        <p:spPr>
          <a:xfrm>
            <a:off x="4569390" y="469497"/>
            <a:ext cx="297" cy="46737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Прямая соединительная линия 861"/>
          <p:cNvCxnSpPr/>
          <p:nvPr/>
        </p:nvCxnSpPr>
        <p:spPr>
          <a:xfrm>
            <a:off x="0" y="2800470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" y="33391"/>
            <a:ext cx="663164" cy="39782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4" y="47040"/>
            <a:ext cx="1060347" cy="40239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505798" y="2792513"/>
            <a:ext cx="964040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24.00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58607" y="45307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07917" y="461470"/>
            <a:ext cx="1022135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69364" y="2786221"/>
            <a:ext cx="964040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07223" y="1608811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93088" y="2522557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2553" y="1069912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16431" y="1810979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35698" y="1576406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24047" y="983350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37321" y="1797391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57930" y="2590282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39529" y="3895795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1925" y="3329481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90419" y="4099267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28613" y="4885190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0644" y="3867478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29473" y="3296797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97261" y="4082267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33221" y="4896276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92" y="2807521"/>
            <a:ext cx="4583207" cy="2320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23" y="2790641"/>
            <a:ext cx="4584114" cy="2346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388" y="427810"/>
            <a:ext cx="4574612" cy="2362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" y="461470"/>
            <a:ext cx="4559585" cy="232917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/>
          <a:srcRect l="2948" t="24364" r="1086" b="1268"/>
          <a:stretch/>
        </p:blipFill>
        <p:spPr>
          <a:xfrm>
            <a:off x="4583821" y="2586841"/>
            <a:ext cx="2846231" cy="21250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/>
          <a:srcRect l="2948" t="24364" r="1086" b="1268"/>
          <a:stretch/>
        </p:blipFill>
        <p:spPr>
          <a:xfrm>
            <a:off x="4583563" y="4928535"/>
            <a:ext cx="2846231" cy="2125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/>
          <a:srcRect l="2948" t="24364" r="1086" b="1268"/>
          <a:stretch/>
        </p:blipFill>
        <p:spPr>
          <a:xfrm>
            <a:off x="-1" y="4932405"/>
            <a:ext cx="2846231" cy="2125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948" t="24364" r="1086" b="1268"/>
          <a:stretch/>
        </p:blipFill>
        <p:spPr>
          <a:xfrm>
            <a:off x="0" y="2573719"/>
            <a:ext cx="2846231" cy="212502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</a:t>
            </a:r>
            <a:r>
              <a:rPr lang="ru-RU" sz="1050" dirty="0" smtClean="0">
                <a:solidFill>
                  <a:schemeClr val="bg1"/>
                </a:solidFill>
              </a:rPr>
              <a:t>ВИДИМОСТИ НА </a:t>
            </a:r>
            <a:r>
              <a:rPr lang="ru-RU" sz="1050" dirty="0">
                <a:solidFill>
                  <a:schemeClr val="bg1"/>
                </a:solidFill>
              </a:rPr>
              <a:t>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ЛЕНИНГРАДСКОЙ ОБЛАСТИ </a:t>
            </a:r>
            <a:endParaRPr lang="ru-RU" sz="1050" dirty="0">
              <a:solidFill>
                <a:prstClr val="white"/>
              </a:solidFill>
            </a:endParaRPr>
          </a:p>
          <a:p>
            <a:r>
              <a:rPr lang="ru-RU" sz="1050" dirty="0" smtClean="0">
                <a:solidFill>
                  <a:schemeClr val="bg1"/>
                </a:solidFill>
              </a:rPr>
              <a:t>(</a:t>
            </a:r>
            <a:r>
              <a:rPr lang="ru-RU" sz="1050" dirty="0">
                <a:solidFill>
                  <a:schemeClr val="bg1"/>
                </a:solidFill>
              </a:rPr>
              <a:t>на </a:t>
            </a:r>
            <a:r>
              <a:rPr lang="ru-RU" sz="1050" dirty="0" smtClean="0">
                <a:solidFill>
                  <a:schemeClr val="bg1"/>
                </a:solidFill>
              </a:rPr>
              <a:t>12.11.2020</a:t>
            </a:r>
            <a:r>
              <a:rPr lang="ru-RU" sz="105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861" name="Прямая соединительная линия 860"/>
          <p:cNvCxnSpPr/>
          <p:nvPr/>
        </p:nvCxnSpPr>
        <p:spPr>
          <a:xfrm>
            <a:off x="4569390" y="469497"/>
            <a:ext cx="297" cy="46737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Прямая соединительная линия 861"/>
          <p:cNvCxnSpPr/>
          <p:nvPr/>
        </p:nvCxnSpPr>
        <p:spPr>
          <a:xfrm>
            <a:off x="0" y="2800470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" y="33391"/>
            <a:ext cx="663164" cy="39782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4" y="47040"/>
            <a:ext cx="1060347" cy="40239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505798" y="2792513"/>
            <a:ext cx="964040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24.00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58607" y="45307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07917" y="461470"/>
            <a:ext cx="1022135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69364" y="2786221"/>
            <a:ext cx="964040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12.11.2020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62357" y="1481956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3932" y="879964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23590" y="1692245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70032" y="1422391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93517" y="834276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88432" y="1677770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83967" y="2458192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18643" y="3841476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3932" y="3194852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1641" y="4054606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76546" y="4826389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95699" y="3845048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12080" y="3281414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Выборг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29121" y="4078581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Тихвин</a:t>
            </a:r>
            <a:endParaRPr lang="ru-RU" sz="525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40853" y="4764854"/>
            <a:ext cx="945154" cy="1731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25" dirty="0" smtClean="0">
                <a:solidFill>
                  <a:schemeClr val="tx1"/>
                </a:solidFill>
              </a:rPr>
              <a:t>Великий Новгород</a:t>
            </a:r>
            <a:endParaRPr lang="ru-RU" sz="52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254" descr="G:\Сним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" y="0"/>
            <a:ext cx="91439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605141" y="1740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158424" y="1948542"/>
            <a:ext cx="2063008" cy="29849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  <a:gd name="connsiteX0" fmla="*/ 0 w 1628111"/>
              <a:gd name="connsiteY0" fmla="*/ 391888 h 397999"/>
              <a:gd name="connsiteX1" fmla="*/ 0 w 1628111"/>
              <a:gd name="connsiteY1" fmla="*/ 391888 h 397999"/>
              <a:gd name="connsiteX2" fmla="*/ 333829 w 1628111"/>
              <a:gd name="connsiteY2" fmla="*/ 377374 h 397999"/>
              <a:gd name="connsiteX3" fmla="*/ 348343 w 1628111"/>
              <a:gd name="connsiteY3" fmla="*/ 261259 h 397999"/>
              <a:gd name="connsiteX4" fmla="*/ 406400 w 1628111"/>
              <a:gd name="connsiteY4" fmla="*/ 246745 h 397999"/>
              <a:gd name="connsiteX5" fmla="*/ 827315 w 1628111"/>
              <a:gd name="connsiteY5" fmla="*/ 261259 h 397999"/>
              <a:gd name="connsiteX6" fmla="*/ 870858 w 1628111"/>
              <a:gd name="connsiteY6" fmla="*/ 319316 h 397999"/>
              <a:gd name="connsiteX7" fmla="*/ 943429 w 1628111"/>
              <a:gd name="connsiteY7" fmla="*/ 391888 h 397999"/>
              <a:gd name="connsiteX8" fmla="*/ 1175658 w 1628111"/>
              <a:gd name="connsiteY8" fmla="*/ 362859 h 397999"/>
              <a:gd name="connsiteX9" fmla="*/ 1277258 w 1628111"/>
              <a:gd name="connsiteY9" fmla="*/ 333831 h 397999"/>
              <a:gd name="connsiteX10" fmla="*/ 1422400 w 1628111"/>
              <a:gd name="connsiteY10" fmla="*/ 290288 h 397999"/>
              <a:gd name="connsiteX11" fmla="*/ 1436915 w 1628111"/>
              <a:gd name="connsiteY11" fmla="*/ 246745 h 397999"/>
              <a:gd name="connsiteX12" fmla="*/ 1465943 w 1628111"/>
              <a:gd name="connsiteY12" fmla="*/ 72574 h 397999"/>
              <a:gd name="connsiteX13" fmla="*/ 1553029 w 1628111"/>
              <a:gd name="connsiteY13" fmla="*/ 29031 h 397999"/>
              <a:gd name="connsiteX14" fmla="*/ 1567543 w 1628111"/>
              <a:gd name="connsiteY14" fmla="*/ 2 h 397999"/>
              <a:gd name="connsiteX15" fmla="*/ 1628111 w 1628111"/>
              <a:gd name="connsiteY15" fmla="*/ 177802 h 397999"/>
              <a:gd name="connsiteX0" fmla="*/ 0 w 1628111"/>
              <a:gd name="connsiteY0" fmla="*/ 391888 h 397999"/>
              <a:gd name="connsiteX1" fmla="*/ 0 w 1628111"/>
              <a:gd name="connsiteY1" fmla="*/ 391888 h 397999"/>
              <a:gd name="connsiteX2" fmla="*/ 333829 w 1628111"/>
              <a:gd name="connsiteY2" fmla="*/ 377374 h 397999"/>
              <a:gd name="connsiteX3" fmla="*/ 348343 w 1628111"/>
              <a:gd name="connsiteY3" fmla="*/ 261259 h 397999"/>
              <a:gd name="connsiteX4" fmla="*/ 406400 w 1628111"/>
              <a:gd name="connsiteY4" fmla="*/ 246745 h 397999"/>
              <a:gd name="connsiteX5" fmla="*/ 827315 w 1628111"/>
              <a:gd name="connsiteY5" fmla="*/ 261259 h 397999"/>
              <a:gd name="connsiteX6" fmla="*/ 870858 w 1628111"/>
              <a:gd name="connsiteY6" fmla="*/ 319316 h 397999"/>
              <a:gd name="connsiteX7" fmla="*/ 943429 w 1628111"/>
              <a:gd name="connsiteY7" fmla="*/ 391888 h 397999"/>
              <a:gd name="connsiteX8" fmla="*/ 1175658 w 1628111"/>
              <a:gd name="connsiteY8" fmla="*/ 362859 h 397999"/>
              <a:gd name="connsiteX9" fmla="*/ 1277258 w 1628111"/>
              <a:gd name="connsiteY9" fmla="*/ 333831 h 397999"/>
              <a:gd name="connsiteX10" fmla="*/ 1422400 w 1628111"/>
              <a:gd name="connsiteY10" fmla="*/ 290288 h 397999"/>
              <a:gd name="connsiteX11" fmla="*/ 1436915 w 1628111"/>
              <a:gd name="connsiteY11" fmla="*/ 246745 h 397999"/>
              <a:gd name="connsiteX12" fmla="*/ 1465943 w 1628111"/>
              <a:gd name="connsiteY12" fmla="*/ 72574 h 397999"/>
              <a:gd name="connsiteX13" fmla="*/ 1553029 w 1628111"/>
              <a:gd name="connsiteY13" fmla="*/ 29031 h 397999"/>
              <a:gd name="connsiteX14" fmla="*/ 1527452 w 1628111"/>
              <a:gd name="connsiteY14" fmla="*/ 1 h 397999"/>
              <a:gd name="connsiteX15" fmla="*/ 1628111 w 1628111"/>
              <a:gd name="connsiteY15" fmla="*/ 177802 h 39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28111" h="397999">
                <a:moveTo>
                  <a:pt x="0" y="391888"/>
                </a:moveTo>
                <a:lnTo>
                  <a:pt x="0" y="391888"/>
                </a:lnTo>
                <a:cubicBezTo>
                  <a:pt x="111276" y="387050"/>
                  <a:pt x="229539" y="416483"/>
                  <a:pt x="333829" y="377374"/>
                </a:cubicBezTo>
                <a:cubicBezTo>
                  <a:pt x="370352" y="363678"/>
                  <a:pt x="329400" y="295357"/>
                  <a:pt x="348343" y="261259"/>
                </a:cubicBezTo>
                <a:cubicBezTo>
                  <a:pt x="358030" y="243821"/>
                  <a:pt x="387048" y="251583"/>
                  <a:pt x="406400" y="246745"/>
                </a:cubicBezTo>
                <a:lnTo>
                  <a:pt x="827315" y="261259"/>
                </a:lnTo>
                <a:cubicBezTo>
                  <a:pt x="851215" y="264993"/>
                  <a:pt x="856798" y="299631"/>
                  <a:pt x="870858" y="319316"/>
                </a:cubicBezTo>
                <a:cubicBezTo>
                  <a:pt x="914841" y="380893"/>
                  <a:pt x="880093" y="349663"/>
                  <a:pt x="943429" y="391888"/>
                </a:cubicBezTo>
                <a:cubicBezTo>
                  <a:pt x="1020839" y="382212"/>
                  <a:pt x="1098509" y="374431"/>
                  <a:pt x="1175658" y="362859"/>
                </a:cubicBezTo>
                <a:cubicBezTo>
                  <a:pt x="1243524" y="352679"/>
                  <a:pt x="1218651" y="348483"/>
                  <a:pt x="1277258" y="333831"/>
                </a:cubicBezTo>
                <a:cubicBezTo>
                  <a:pt x="1408081" y="301125"/>
                  <a:pt x="1292385" y="342293"/>
                  <a:pt x="1422400" y="290288"/>
                </a:cubicBezTo>
                <a:cubicBezTo>
                  <a:pt x="1427238" y="275774"/>
                  <a:pt x="1433915" y="261747"/>
                  <a:pt x="1436915" y="246745"/>
                </a:cubicBezTo>
                <a:cubicBezTo>
                  <a:pt x="1448458" y="189030"/>
                  <a:pt x="1446147" y="128003"/>
                  <a:pt x="1465943" y="72574"/>
                </a:cubicBezTo>
                <a:cubicBezTo>
                  <a:pt x="1477582" y="39985"/>
                  <a:pt x="1542777" y="41127"/>
                  <a:pt x="1553029" y="29031"/>
                </a:cubicBezTo>
                <a:cubicBezTo>
                  <a:pt x="1563281" y="16935"/>
                  <a:pt x="1505751" y="606"/>
                  <a:pt x="1527452" y="1"/>
                </a:cubicBezTo>
                <a:cubicBezTo>
                  <a:pt x="1549153" y="-604"/>
                  <a:pt x="1589547" y="169335"/>
                  <a:pt x="1628111" y="177802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5514975" y="2421702"/>
            <a:ext cx="3629025" cy="28445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прогнозу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ноября местами на территории Ленинградской области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ожидается туман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48321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97831"/>
              </p:ext>
            </p:extLst>
          </p:nvPr>
        </p:nvGraphicFramePr>
        <p:xfrm>
          <a:off x="7551697" y="680294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-15534" y="-9223"/>
            <a:ext cx="9154499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79351">
              <a:lnSpc>
                <a:spcPct val="85000"/>
              </a:lnSpc>
            </a:pPr>
            <a:r>
              <a:rPr lang="ru-RU" sz="1050" dirty="0" smtClean="0">
                <a:solidFill>
                  <a:prstClr val="white"/>
                </a:solidFill>
              </a:rPr>
              <a:t>ПРОГНОЗ ПРОХОЖДЕНИЯ НЕБЛАГОПРИЯТНЫХ ЯВЛЕНИЙ ПО ТЕРРИТОРИИ</a:t>
            </a:r>
            <a:endParaRPr lang="ru-RU" sz="1050" dirty="0">
              <a:solidFill>
                <a:prstClr val="white"/>
              </a:solidFill>
            </a:endParaRPr>
          </a:p>
          <a:p>
            <a:pPr defTabSz="879351">
              <a:lnSpc>
                <a:spcPct val="85000"/>
              </a:lnSpc>
            </a:pPr>
            <a:r>
              <a:rPr lang="ru-RU" sz="1050" dirty="0" smtClean="0">
                <a:solidFill>
                  <a:prstClr val="white"/>
                </a:solidFill>
              </a:rPr>
              <a:t>ЛЕНИНГРАДСКОЙ ОБЛАСТИ (НА 12.11.2020</a:t>
            </a:r>
            <a:r>
              <a:rPr lang="ru-RU" sz="1050" dirty="0">
                <a:solidFill>
                  <a:prstClr val="white"/>
                </a:solidFill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" y="87498"/>
            <a:ext cx="512404" cy="3073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64" y="10981"/>
            <a:ext cx="884485" cy="33566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22036" y="4512249"/>
            <a:ext cx="1571625" cy="6232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11.11.2020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Михеева Н.А.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3930-1251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746157" y="3501002"/>
            <a:ext cx="2438400" cy="276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912094" y="654194"/>
            <a:ext cx="1929384" cy="2665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830" dirty="0" smtClean="0"/>
              <a:t>ПРОГНОЗ ВИДИМОСТИ</a:t>
            </a:r>
          </a:p>
          <a:p>
            <a:r>
              <a:rPr lang="ru-RU" sz="830" dirty="0" smtClean="0"/>
              <a:t>12.11.2020</a:t>
            </a:r>
            <a:endParaRPr lang="ru-RU" sz="830" dirty="0"/>
          </a:p>
        </p:txBody>
      </p:sp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38694" y="654194"/>
            <a:ext cx="1832134" cy="2665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830" dirty="0"/>
              <a:t>ПРОГНОЗ </a:t>
            </a:r>
            <a:r>
              <a:rPr lang="ru-RU" sz="830" dirty="0" smtClean="0"/>
              <a:t>ОБРАЗОВАНИЯ ТУМАНА 12.11.2020</a:t>
            </a:r>
            <a:endParaRPr lang="ru-RU" sz="83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4" y="929941"/>
            <a:ext cx="1838176" cy="11083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850" y="923791"/>
            <a:ext cx="1925679" cy="1114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6156" y="3786407"/>
            <a:ext cx="2417184" cy="13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92"/>
            <a:ext cx="9143999" cy="4722058"/>
          </a:xfrm>
          <a:prstGeom prst="rect">
            <a:avLst/>
          </a:prstGeom>
        </p:spPr>
      </p:pic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2876732" y="2826224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3086670" y="3956525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2715303" y="3922393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2410948" y="3745362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1802674" y="3131645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3234479" y="4418139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2343329" y="4369583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2223741" y="3911281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75" name="Text Box 2"/>
          <p:cNvSpPr txBox="1">
            <a:spLocks noChangeArrowheads="1"/>
          </p:cNvSpPr>
          <p:nvPr/>
        </p:nvSpPr>
        <p:spPr bwMode="auto">
          <a:xfrm>
            <a:off x="1" y="-16009"/>
            <a:ext cx="9143999" cy="47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prstClr val="white"/>
                </a:solidFill>
              </a:rPr>
              <a:t>ИНФОРМАЦИОННЫЕ МАТЕРИАЛЫ ПО РИСКУ НАРУШЕНИЯ ТРАНСПОРТНОГО </a:t>
            </a:r>
            <a:r>
              <a:rPr lang="ru-RU" sz="1050" dirty="0" smtClean="0">
                <a:solidFill>
                  <a:prstClr val="white"/>
                </a:solidFill>
              </a:rPr>
              <a:t>СООБЩЕНИЯ НА </a:t>
            </a:r>
            <a:r>
              <a:rPr lang="ru-RU" sz="1050" dirty="0">
                <a:solidFill>
                  <a:prstClr val="white"/>
                </a:solidFill>
              </a:rPr>
              <a:t>АВТОДОРОГЕ А-180 </a:t>
            </a:r>
          </a:p>
          <a:p>
            <a:r>
              <a:rPr lang="ru-RU" sz="1050" dirty="0">
                <a:solidFill>
                  <a:prstClr val="white"/>
                </a:solidFill>
              </a:rPr>
              <a:t>В КИНГИСЕППСКОМ РАЙОНЕ ЛЕНИНГРАДСКОЙ ОБЛАСТИ (НА </a:t>
            </a:r>
            <a:r>
              <a:rPr lang="ru-RU" sz="1050" dirty="0" smtClean="0">
                <a:solidFill>
                  <a:prstClr val="white"/>
                </a:solidFill>
              </a:rPr>
              <a:t>12.11.2020</a:t>
            </a:r>
            <a:r>
              <a:rPr lang="ru-RU" sz="1050" dirty="0">
                <a:solidFill>
                  <a:prstClr val="white"/>
                </a:solidFill>
              </a:rPr>
              <a:t>)</a:t>
            </a:r>
          </a:p>
        </p:txBody>
      </p:sp>
      <p:pic>
        <p:nvPicPr>
          <p:cNvPr id="677" name="Рисунок 6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" y="77591"/>
            <a:ext cx="480091" cy="288000"/>
          </a:xfrm>
          <a:prstGeom prst="rect">
            <a:avLst/>
          </a:prstGeom>
        </p:spPr>
      </p:pic>
      <p:pic>
        <p:nvPicPr>
          <p:cNvPr id="678" name="Рисунок 6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95" y="16886"/>
            <a:ext cx="884485" cy="335660"/>
          </a:xfrm>
          <a:prstGeom prst="rect">
            <a:avLst/>
          </a:prstGeom>
        </p:spPr>
      </p:pic>
      <p:sp>
        <p:nvSpPr>
          <p:cNvPr id="683" name="AutoShape 24"/>
          <p:cNvSpPr>
            <a:spLocks noChangeArrowheads="1"/>
          </p:cNvSpPr>
          <p:nvPr/>
        </p:nvSpPr>
        <p:spPr bwMode="auto">
          <a:xfrm>
            <a:off x="4195277" y="1284698"/>
            <a:ext cx="2182015" cy="970461"/>
          </a:xfrm>
          <a:prstGeom prst="wedgeRectCallout">
            <a:avLst>
              <a:gd name="adj1" fmla="val -15244"/>
              <a:gd name="adj2" fmla="val 8278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116645" tIns="58328" rIns="116645" bIns="58328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</a:t>
            </a:r>
            <a:b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132-135 км трассы А-180 </a:t>
            </a:r>
            <a:r>
              <a:rPr lang="ru-RU" altLang="ru-RU" sz="1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ДТП в результате ограниченной видимости)</a:t>
            </a: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8" name="Полилиния 687"/>
          <p:cNvSpPr/>
          <p:nvPr/>
        </p:nvSpPr>
        <p:spPr>
          <a:xfrm rot="18763838">
            <a:off x="4336621" y="2272015"/>
            <a:ext cx="670385" cy="670405"/>
          </a:xfrm>
          <a:custGeom>
            <a:avLst/>
            <a:gdLst>
              <a:gd name="connsiteX0" fmla="*/ 0 w 1005840"/>
              <a:gd name="connsiteY0" fmla="*/ 0 h 697700"/>
              <a:gd name="connsiteX1" fmla="*/ 670560 w 1005840"/>
              <a:gd name="connsiteY1" fmla="*/ 670560 h 697700"/>
              <a:gd name="connsiteX2" fmla="*/ 1005840 w 1005840"/>
              <a:gd name="connsiteY2" fmla="*/ 502920 h 697700"/>
              <a:gd name="connsiteX0" fmla="*/ 0 w 670560"/>
              <a:gd name="connsiteY0" fmla="*/ 0 h 670560"/>
              <a:gd name="connsiteX1" fmla="*/ 670560 w 670560"/>
              <a:gd name="connsiteY1" fmla="*/ 670560 h 670560"/>
              <a:gd name="connsiteX0" fmla="*/ 0 w 670560"/>
              <a:gd name="connsiteY0" fmla="*/ 0 h 670560"/>
              <a:gd name="connsiteX1" fmla="*/ 434340 w 670560"/>
              <a:gd name="connsiteY1" fmla="*/ 403860 h 670560"/>
              <a:gd name="connsiteX2" fmla="*/ 670560 w 670560"/>
              <a:gd name="connsiteY2" fmla="*/ 670560 h 670560"/>
              <a:gd name="connsiteX0" fmla="*/ 0 w 670560"/>
              <a:gd name="connsiteY0" fmla="*/ 0 h 670560"/>
              <a:gd name="connsiteX1" fmla="*/ 472440 w 670560"/>
              <a:gd name="connsiteY1" fmla="*/ 434340 h 670560"/>
              <a:gd name="connsiteX2" fmla="*/ 670560 w 670560"/>
              <a:gd name="connsiteY2" fmla="*/ 670560 h 670560"/>
              <a:gd name="connsiteX0" fmla="*/ 0 w 670560"/>
              <a:gd name="connsiteY0" fmla="*/ 0 h 670560"/>
              <a:gd name="connsiteX1" fmla="*/ 380365 w 670560"/>
              <a:gd name="connsiteY1" fmla="*/ 358140 h 670560"/>
              <a:gd name="connsiteX2" fmla="*/ 670560 w 670560"/>
              <a:gd name="connsiteY2" fmla="*/ 670560 h 670560"/>
              <a:gd name="connsiteX0" fmla="*/ 0 w 670560"/>
              <a:gd name="connsiteY0" fmla="*/ 0 h 670560"/>
              <a:gd name="connsiteX1" fmla="*/ 380365 w 670560"/>
              <a:gd name="connsiteY1" fmla="*/ 358140 h 670560"/>
              <a:gd name="connsiteX2" fmla="*/ 504190 w 670560"/>
              <a:gd name="connsiteY2" fmla="*/ 503555 h 670560"/>
              <a:gd name="connsiteX3" fmla="*/ 670560 w 670560"/>
              <a:gd name="connsiteY3" fmla="*/ 670560 h 670560"/>
              <a:gd name="connsiteX0" fmla="*/ 0 w 670560"/>
              <a:gd name="connsiteY0" fmla="*/ 0 h 670560"/>
              <a:gd name="connsiteX1" fmla="*/ 370840 w 670560"/>
              <a:gd name="connsiteY1" fmla="*/ 367665 h 670560"/>
              <a:gd name="connsiteX2" fmla="*/ 504190 w 670560"/>
              <a:gd name="connsiteY2" fmla="*/ 503555 h 670560"/>
              <a:gd name="connsiteX3" fmla="*/ 670560 w 670560"/>
              <a:gd name="connsiteY3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" h="670560">
                <a:moveTo>
                  <a:pt x="0" y="0"/>
                </a:moveTo>
                <a:cubicBezTo>
                  <a:pt x="64770" y="71120"/>
                  <a:pt x="289878" y="278765"/>
                  <a:pt x="370840" y="367665"/>
                </a:cubicBezTo>
                <a:cubicBezTo>
                  <a:pt x="449580" y="452649"/>
                  <a:pt x="455824" y="451485"/>
                  <a:pt x="504190" y="503555"/>
                </a:cubicBezTo>
                <a:cubicBezTo>
                  <a:pt x="552556" y="555625"/>
                  <a:pt x="637540" y="643784"/>
                  <a:pt x="670560" y="67056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sz="2400"/>
          </a:p>
        </p:txBody>
      </p:sp>
      <p:grpSp>
        <p:nvGrpSpPr>
          <p:cNvPr id="781" name="Группа 780"/>
          <p:cNvGrpSpPr/>
          <p:nvPr/>
        </p:nvGrpSpPr>
        <p:grpSpPr>
          <a:xfrm>
            <a:off x="6274970" y="3259042"/>
            <a:ext cx="2908307" cy="1845025"/>
            <a:chOff x="9126097" y="4573253"/>
            <a:chExt cx="2909064" cy="1845506"/>
          </a:xfrm>
        </p:grpSpPr>
        <p:sp>
          <p:nvSpPr>
            <p:cNvPr id="782" name="Rectangle 93"/>
            <p:cNvSpPr>
              <a:spLocks noChangeArrowheads="1"/>
            </p:cNvSpPr>
            <p:nvPr/>
          </p:nvSpPr>
          <p:spPr bwMode="auto">
            <a:xfrm>
              <a:off x="9126097" y="4600884"/>
              <a:ext cx="2799203" cy="17894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3" name="Text Box 97"/>
            <p:cNvSpPr txBox="1">
              <a:spLocks noChangeArrowheads="1"/>
            </p:cNvSpPr>
            <p:nvPr/>
          </p:nvSpPr>
          <p:spPr bwMode="auto">
            <a:xfrm>
              <a:off x="9714921" y="4573253"/>
              <a:ext cx="2147024" cy="267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52" tIns="63977" rIns="127952" bIns="6397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9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784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4" cy="267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52" tIns="63977" rIns="127952" bIns="6397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5" name="Text Box 97"/>
            <p:cNvSpPr txBox="1">
              <a:spLocks noChangeArrowheads="1"/>
            </p:cNvSpPr>
            <p:nvPr/>
          </p:nvSpPr>
          <p:spPr bwMode="auto">
            <a:xfrm>
              <a:off x="9455627" y="4811399"/>
              <a:ext cx="2570221" cy="406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52" tIns="63977" rIns="127952" bIns="6397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часток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автодороги с повышенным риском возникновения ДТП, нарушением движения</a:t>
              </a:r>
            </a:p>
          </p:txBody>
        </p:sp>
        <p:sp>
          <p:nvSpPr>
            <p:cNvPr id="786" name="Полилиния 785"/>
            <p:cNvSpPr/>
            <p:nvPr/>
          </p:nvSpPr>
          <p:spPr>
            <a:xfrm>
              <a:off x="9156259" y="4926524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ru-RU"/>
            </a:p>
          </p:txBody>
        </p:sp>
        <p:sp>
          <p:nvSpPr>
            <p:cNvPr id="787" name="Полилиния 786"/>
            <p:cNvSpPr/>
            <p:nvPr/>
          </p:nvSpPr>
          <p:spPr>
            <a:xfrm>
              <a:off x="9167391" y="5285349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ru-RU"/>
            </a:p>
          </p:txBody>
        </p:sp>
        <p:sp>
          <p:nvSpPr>
            <p:cNvPr id="788" name="Text Box 97"/>
            <p:cNvSpPr txBox="1">
              <a:spLocks noChangeArrowheads="1"/>
            </p:cNvSpPr>
            <p:nvPr/>
          </p:nvSpPr>
          <p:spPr bwMode="auto">
            <a:xfrm>
              <a:off x="9464940" y="5198346"/>
              <a:ext cx="2570221" cy="26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65" tIns="63984" rIns="127965" bIns="6398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объездная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дорога</a:t>
              </a:r>
            </a:p>
          </p:txBody>
        </p:sp>
        <p:sp>
          <p:nvSpPr>
            <p:cNvPr id="789" name="Овал 788"/>
            <p:cNvSpPr>
              <a:spLocks noChangeArrowheads="1"/>
            </p:cNvSpPr>
            <p:nvPr/>
          </p:nvSpPr>
          <p:spPr bwMode="auto">
            <a:xfrm rot="5238055">
              <a:off x="9268640" y="5508434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91183" tIns="45589" rIns="91183" bIns="45589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790" name="Text Box 97"/>
            <p:cNvSpPr txBox="1">
              <a:spLocks noChangeArrowheads="1"/>
            </p:cNvSpPr>
            <p:nvPr/>
          </p:nvSpPr>
          <p:spPr bwMode="auto">
            <a:xfrm>
              <a:off x="9443624" y="5425379"/>
              <a:ext cx="2570221" cy="26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65" tIns="63984" rIns="127965" bIns="6398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населенный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пункт</a:t>
              </a:r>
            </a:p>
          </p:txBody>
        </p:sp>
      </p:grpSp>
      <p:grpSp>
        <p:nvGrpSpPr>
          <p:cNvPr id="791" name="Группа 629"/>
          <p:cNvGrpSpPr>
            <a:grpSpLocks/>
          </p:cNvGrpSpPr>
          <p:nvPr/>
        </p:nvGrpSpPr>
        <p:grpSpPr bwMode="auto">
          <a:xfrm>
            <a:off x="6403549" y="4420398"/>
            <a:ext cx="206798" cy="201743"/>
            <a:chOff x="142483" y="3760971"/>
            <a:chExt cx="346075" cy="386605"/>
          </a:xfrm>
        </p:grpSpPr>
        <p:sp>
          <p:nvSpPr>
            <p:cNvPr id="792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8440">
                <a:buClr>
                  <a:srgbClr val="000000"/>
                </a:buClr>
                <a:buSzPct val="100000"/>
                <a:defRPr/>
              </a:pPr>
              <a:endPara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93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78440">
                <a:defRPr/>
              </a:pPr>
              <a:endParaRPr lang="ru-RU" sz="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794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933" tIns="56967" rIns="113933" bIns="56967">
              <a:spAutoFit/>
            </a:bodyPr>
            <a:lstStyle/>
            <a:p>
              <a:pPr algn="ctr" defTabSz="1027644">
                <a:defRPr/>
              </a:pPr>
              <a:endParaRPr lang="ru-RU" sz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795" name="Group 316"/>
          <p:cNvGrpSpPr>
            <a:grpSpLocks/>
          </p:cNvGrpSpPr>
          <p:nvPr/>
        </p:nvGrpSpPr>
        <p:grpSpPr bwMode="auto">
          <a:xfrm>
            <a:off x="6388658" y="4654559"/>
            <a:ext cx="186569" cy="148489"/>
            <a:chOff x="4727" y="2506"/>
            <a:chExt cx="706" cy="1172"/>
          </a:xfrm>
        </p:grpSpPr>
        <p:sp>
          <p:nvSpPr>
            <p:cNvPr id="7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7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7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7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7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</p:grpSp>
      <p:grpSp>
        <p:nvGrpSpPr>
          <p:cNvPr id="874" name="Группа 119"/>
          <p:cNvGrpSpPr>
            <a:grpSpLocks/>
          </p:cNvGrpSpPr>
          <p:nvPr/>
        </p:nvGrpSpPr>
        <p:grpSpPr bwMode="auto">
          <a:xfrm>
            <a:off x="6377490" y="4843451"/>
            <a:ext cx="157305" cy="140225"/>
            <a:chOff x="214313" y="8958263"/>
            <a:chExt cx="642937" cy="500062"/>
          </a:xfrm>
        </p:grpSpPr>
        <p:sp>
          <p:nvSpPr>
            <p:cNvPr id="875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407"/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6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407"/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77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878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79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886" name="Text Box 97"/>
          <p:cNvSpPr txBox="1">
            <a:spLocks noChangeArrowheads="1"/>
          </p:cNvSpPr>
          <p:nvPr/>
        </p:nvSpPr>
        <p:spPr bwMode="auto">
          <a:xfrm>
            <a:off x="6450759" y="4570204"/>
            <a:ext cx="2288447" cy="2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92" tIns="63999" rIns="127992" bIns="63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ru-RU" altLang="ru-RU" sz="9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социально-значимый объект</a:t>
            </a:r>
            <a:endParaRPr lang="ru-RU" altLang="ru-RU" sz="9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87" name="Text Box 97"/>
          <p:cNvSpPr txBox="1">
            <a:spLocks noChangeArrowheads="1"/>
          </p:cNvSpPr>
          <p:nvPr/>
        </p:nvSpPr>
        <p:spPr bwMode="auto">
          <a:xfrm>
            <a:off x="6568778" y="4324239"/>
            <a:ext cx="2288447" cy="2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92" tIns="63999" rIns="127992" bIns="63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sp>
        <p:nvSpPr>
          <p:cNvPr id="888" name="Text Box 97"/>
          <p:cNvSpPr txBox="1">
            <a:spLocks noChangeArrowheads="1"/>
          </p:cNvSpPr>
          <p:nvPr/>
        </p:nvSpPr>
        <p:spPr bwMode="auto">
          <a:xfrm>
            <a:off x="6476091" y="4780490"/>
            <a:ext cx="2288447" cy="2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92" tIns="63999" rIns="127992" bIns="63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б</a:t>
            </a:r>
            <a:r>
              <a:rPr lang="ru-RU" altLang="ru-RU" sz="9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ольница</a:t>
            </a:r>
            <a:endParaRPr lang="ru-RU" altLang="ru-RU" sz="9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90" name="Полилиния 889"/>
          <p:cNvSpPr/>
          <p:nvPr/>
        </p:nvSpPr>
        <p:spPr>
          <a:xfrm rot="17901987">
            <a:off x="4238538" y="2385187"/>
            <a:ext cx="1278796" cy="1291143"/>
          </a:xfrm>
          <a:custGeom>
            <a:avLst/>
            <a:gdLst>
              <a:gd name="connsiteX0" fmla="*/ 0 w 1005840"/>
              <a:gd name="connsiteY0" fmla="*/ 0 h 697700"/>
              <a:gd name="connsiteX1" fmla="*/ 670560 w 1005840"/>
              <a:gd name="connsiteY1" fmla="*/ 670560 h 697700"/>
              <a:gd name="connsiteX2" fmla="*/ 1005840 w 1005840"/>
              <a:gd name="connsiteY2" fmla="*/ 502920 h 697700"/>
              <a:gd name="connsiteX0" fmla="*/ 0 w 670560"/>
              <a:gd name="connsiteY0" fmla="*/ 0 h 670560"/>
              <a:gd name="connsiteX1" fmla="*/ 670560 w 670560"/>
              <a:gd name="connsiteY1" fmla="*/ 670560 h 670560"/>
              <a:gd name="connsiteX0" fmla="*/ 0 w 670560"/>
              <a:gd name="connsiteY0" fmla="*/ 0 h 670560"/>
              <a:gd name="connsiteX1" fmla="*/ 434340 w 670560"/>
              <a:gd name="connsiteY1" fmla="*/ 403860 h 670560"/>
              <a:gd name="connsiteX2" fmla="*/ 670560 w 670560"/>
              <a:gd name="connsiteY2" fmla="*/ 670560 h 670560"/>
              <a:gd name="connsiteX0" fmla="*/ 0 w 670560"/>
              <a:gd name="connsiteY0" fmla="*/ 0 h 670560"/>
              <a:gd name="connsiteX1" fmla="*/ 472440 w 670560"/>
              <a:gd name="connsiteY1" fmla="*/ 434340 h 670560"/>
              <a:gd name="connsiteX2" fmla="*/ 670560 w 670560"/>
              <a:gd name="connsiteY2" fmla="*/ 670560 h 670560"/>
              <a:gd name="connsiteX0" fmla="*/ 0 w 670560"/>
              <a:gd name="connsiteY0" fmla="*/ 0 h 670560"/>
              <a:gd name="connsiteX1" fmla="*/ 380365 w 670560"/>
              <a:gd name="connsiteY1" fmla="*/ 358140 h 670560"/>
              <a:gd name="connsiteX2" fmla="*/ 670560 w 670560"/>
              <a:gd name="connsiteY2" fmla="*/ 670560 h 670560"/>
              <a:gd name="connsiteX0" fmla="*/ 0 w 670560"/>
              <a:gd name="connsiteY0" fmla="*/ 0 h 670560"/>
              <a:gd name="connsiteX1" fmla="*/ 380365 w 670560"/>
              <a:gd name="connsiteY1" fmla="*/ 358140 h 670560"/>
              <a:gd name="connsiteX2" fmla="*/ 504190 w 670560"/>
              <a:gd name="connsiteY2" fmla="*/ 503555 h 670560"/>
              <a:gd name="connsiteX3" fmla="*/ 670560 w 670560"/>
              <a:gd name="connsiteY3" fmla="*/ 670560 h 670560"/>
              <a:gd name="connsiteX0" fmla="*/ 0 w 670560"/>
              <a:gd name="connsiteY0" fmla="*/ 0 h 670560"/>
              <a:gd name="connsiteX1" fmla="*/ 370840 w 670560"/>
              <a:gd name="connsiteY1" fmla="*/ 367665 h 670560"/>
              <a:gd name="connsiteX2" fmla="*/ 504190 w 670560"/>
              <a:gd name="connsiteY2" fmla="*/ 503555 h 670560"/>
              <a:gd name="connsiteX3" fmla="*/ 670560 w 670560"/>
              <a:gd name="connsiteY3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" h="670560">
                <a:moveTo>
                  <a:pt x="0" y="0"/>
                </a:moveTo>
                <a:cubicBezTo>
                  <a:pt x="64770" y="71120"/>
                  <a:pt x="289878" y="278765"/>
                  <a:pt x="370840" y="367665"/>
                </a:cubicBezTo>
                <a:cubicBezTo>
                  <a:pt x="449580" y="452649"/>
                  <a:pt x="455824" y="451485"/>
                  <a:pt x="504190" y="503555"/>
                </a:cubicBezTo>
                <a:cubicBezTo>
                  <a:pt x="552556" y="555625"/>
                  <a:pt x="637540" y="643784"/>
                  <a:pt x="670560" y="670560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ru-RU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3" name="Прямоугольник 892"/>
          <p:cNvSpPr/>
          <p:nvPr/>
        </p:nvSpPr>
        <p:spPr>
          <a:xfrm>
            <a:off x="1814188" y="4717753"/>
            <a:ext cx="1720511" cy="42385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3995" tIns="26999" rIns="53995" bIns="26999" rtlCol="0" anchor="ctr" anchorCtr="1">
            <a:spAutoFit/>
          </a:bodyPr>
          <a:lstStyle/>
          <a:p>
            <a:pPr algn="just" defTabSz="685732"/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Отрезанные </a:t>
            </a:r>
            <a:r>
              <a:rPr lang="ru-RU" sz="1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732"/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Объездная дорога: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9" name="TextBox 688"/>
          <p:cNvSpPr txBox="1"/>
          <p:nvPr/>
        </p:nvSpPr>
        <p:spPr>
          <a:xfrm>
            <a:off x="-22036" y="4512249"/>
            <a:ext cx="1571625" cy="6232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11.11.2020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Михеева Н.А.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3930-1251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sp>
        <p:nvSpPr>
          <p:cNvPr id="693" name="Прямоугольник 692"/>
          <p:cNvSpPr/>
          <p:nvPr/>
        </p:nvSpPr>
        <p:spPr>
          <a:xfrm>
            <a:off x="52449" y="488195"/>
            <a:ext cx="2362547" cy="276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sp>
        <p:nvSpPr>
          <p:cNvPr id="694" name="Скругленный прямоугольник 693"/>
          <p:cNvSpPr/>
          <p:nvPr/>
        </p:nvSpPr>
        <p:spPr>
          <a:xfrm>
            <a:off x="4562545" y="3732265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38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695" name="Прямоугольник 694"/>
          <p:cNvSpPr/>
          <p:nvPr/>
        </p:nvSpPr>
        <p:spPr bwMode="auto">
          <a:xfrm>
            <a:off x="4333228" y="3587373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3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696" name="Прямоугольник 695"/>
          <p:cNvSpPr/>
          <p:nvPr/>
        </p:nvSpPr>
        <p:spPr bwMode="auto">
          <a:xfrm>
            <a:off x="4514175" y="3426879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6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grpSp>
        <p:nvGrpSpPr>
          <p:cNvPr id="697" name="Группа 696"/>
          <p:cNvGrpSpPr/>
          <p:nvPr/>
        </p:nvGrpSpPr>
        <p:grpSpPr>
          <a:xfrm>
            <a:off x="4042403" y="3108859"/>
            <a:ext cx="1140235" cy="331595"/>
            <a:chOff x="3393216" y="917545"/>
            <a:chExt cx="1520313" cy="442127"/>
          </a:xfrm>
        </p:grpSpPr>
        <p:sp>
          <p:nvSpPr>
            <p:cNvPr id="698" name="TextBox 23"/>
            <p:cNvSpPr txBox="1"/>
            <p:nvPr/>
          </p:nvSpPr>
          <p:spPr bwMode="auto">
            <a:xfrm>
              <a:off x="3957032" y="1078913"/>
              <a:ext cx="422209" cy="276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50" dirty="0" smtClean="0">
                  <a:latin typeface="+mn-lt"/>
                  <a:cs typeface="+mn-cs"/>
                </a:rPr>
                <a:t>0</a:t>
              </a:r>
              <a:endParaRPr lang="ru-RU" sz="750" dirty="0">
                <a:latin typeface="+mn-lt"/>
                <a:cs typeface="+mn-cs"/>
              </a:endParaRPr>
            </a:p>
          </p:txBody>
        </p:sp>
        <p:sp>
          <p:nvSpPr>
            <p:cNvPr id="699" name="TextBox 23"/>
            <p:cNvSpPr txBox="1"/>
            <p:nvPr/>
          </p:nvSpPr>
          <p:spPr bwMode="auto">
            <a:xfrm>
              <a:off x="4252666" y="1082674"/>
              <a:ext cx="422109" cy="27699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50" dirty="0" smtClean="0"/>
                <a:t>17</a:t>
              </a:r>
              <a:endParaRPr lang="ru-RU" sz="750" dirty="0"/>
            </a:p>
          </p:txBody>
        </p:sp>
        <p:sp>
          <p:nvSpPr>
            <p:cNvPr id="700" name="TextBox 10"/>
            <p:cNvSpPr txBox="1"/>
            <p:nvPr/>
          </p:nvSpPr>
          <p:spPr bwMode="auto">
            <a:xfrm>
              <a:off x="3393216" y="917545"/>
              <a:ext cx="1520313" cy="27699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750" dirty="0"/>
                <a:t>Кингисеппский  р-н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8" y="767926"/>
            <a:ext cx="2371220" cy="14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4486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ФЕДЕРАЛЬНОЙ АВТОМОБИЛЬНОЙ ДОРОГЕ 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А-180 «НАРВА» В ЛЕНИНГРАДСКОЙ ОБЛАСТИ ВОЛОСОВСКИЙ РАЙОН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(РИСК НАРУШЕНИЯ ТРАНСПОРТНОГО СООБЩЕНИЯ НА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12.11.2020)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285951" y="4890719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" y="123889"/>
            <a:ext cx="480091" cy="28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66" y="100059"/>
            <a:ext cx="884485" cy="335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" y="772555"/>
            <a:ext cx="2367008" cy="140585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2449" y="488195"/>
            <a:ext cx="2362547" cy="276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метеоявлений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036" y="4512249"/>
            <a:ext cx="1571625" cy="6232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11.11.2020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Михеева Н.А.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3930-1251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использовались: АИУС РСЧС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274970" y="3259042"/>
            <a:ext cx="2908307" cy="1845025"/>
            <a:chOff x="9126097" y="4573253"/>
            <a:chExt cx="2909064" cy="1845506"/>
          </a:xfrm>
        </p:grpSpPr>
        <p:sp>
          <p:nvSpPr>
            <p:cNvPr id="35" name="Rectangle 93"/>
            <p:cNvSpPr>
              <a:spLocks noChangeArrowheads="1"/>
            </p:cNvSpPr>
            <p:nvPr/>
          </p:nvSpPr>
          <p:spPr bwMode="auto">
            <a:xfrm>
              <a:off x="9126097" y="4600884"/>
              <a:ext cx="2799203" cy="17894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97"/>
            <p:cNvSpPr txBox="1">
              <a:spLocks noChangeArrowheads="1"/>
            </p:cNvSpPr>
            <p:nvPr/>
          </p:nvSpPr>
          <p:spPr bwMode="auto">
            <a:xfrm>
              <a:off x="9714921" y="4573253"/>
              <a:ext cx="2147024" cy="267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52" tIns="63977" rIns="127952" bIns="6397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9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37" name="Text Box 97"/>
            <p:cNvSpPr txBox="1">
              <a:spLocks noChangeArrowheads="1"/>
            </p:cNvSpPr>
            <p:nvPr/>
          </p:nvSpPr>
          <p:spPr bwMode="auto">
            <a:xfrm>
              <a:off x="9572158" y="6150986"/>
              <a:ext cx="2147024" cy="267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52" tIns="63977" rIns="127952" bIns="6397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 Box 97"/>
            <p:cNvSpPr txBox="1">
              <a:spLocks noChangeArrowheads="1"/>
            </p:cNvSpPr>
            <p:nvPr/>
          </p:nvSpPr>
          <p:spPr bwMode="auto">
            <a:xfrm>
              <a:off x="9455627" y="4811399"/>
              <a:ext cx="2570221" cy="406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52" tIns="63977" rIns="127952" bIns="63977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часток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автодороги с повышенным риском возникновения ДТП, нарушением движения</a:t>
              </a: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9156259" y="4926524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9167391" y="5285349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 Box 97"/>
            <p:cNvSpPr txBox="1">
              <a:spLocks noChangeArrowheads="1"/>
            </p:cNvSpPr>
            <p:nvPr/>
          </p:nvSpPr>
          <p:spPr bwMode="auto">
            <a:xfrm>
              <a:off x="9464940" y="5198346"/>
              <a:ext cx="2570221" cy="26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65" tIns="63984" rIns="127965" bIns="6398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объездная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дорога</a:t>
              </a:r>
            </a:p>
          </p:txBody>
        </p:sp>
        <p:sp>
          <p:nvSpPr>
            <p:cNvPr id="42" name="Овал 41"/>
            <p:cNvSpPr>
              <a:spLocks noChangeArrowheads="1"/>
            </p:cNvSpPr>
            <p:nvPr/>
          </p:nvSpPr>
          <p:spPr bwMode="auto">
            <a:xfrm rot="5238055">
              <a:off x="9268640" y="5508434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91183" tIns="45589" rIns="91183" bIns="45589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43" name="Text Box 97"/>
            <p:cNvSpPr txBox="1">
              <a:spLocks noChangeArrowheads="1"/>
            </p:cNvSpPr>
            <p:nvPr/>
          </p:nvSpPr>
          <p:spPr bwMode="auto">
            <a:xfrm>
              <a:off x="9443624" y="5425379"/>
              <a:ext cx="2570221" cy="26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65" tIns="63984" rIns="127965" bIns="6398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населенный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пункт</a:t>
              </a:r>
            </a:p>
          </p:txBody>
        </p:sp>
      </p:grpSp>
      <p:grpSp>
        <p:nvGrpSpPr>
          <p:cNvPr id="44" name="Группа 629"/>
          <p:cNvGrpSpPr>
            <a:grpSpLocks/>
          </p:cNvGrpSpPr>
          <p:nvPr/>
        </p:nvGrpSpPr>
        <p:grpSpPr bwMode="auto">
          <a:xfrm>
            <a:off x="6403549" y="4420398"/>
            <a:ext cx="206798" cy="201743"/>
            <a:chOff x="142483" y="3760971"/>
            <a:chExt cx="346075" cy="386605"/>
          </a:xfrm>
        </p:grpSpPr>
        <p:sp>
          <p:nvSpPr>
            <p:cNvPr id="45" name="Line 281"/>
            <p:cNvSpPr>
              <a:spLocks noChangeShapeType="1"/>
            </p:cNvSpPr>
            <p:nvPr/>
          </p:nvSpPr>
          <p:spPr bwMode="auto">
            <a:xfrm>
              <a:off x="203673" y="3847248"/>
              <a:ext cx="0" cy="300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8440">
                <a:buClr>
                  <a:srgbClr val="000000"/>
                </a:buClr>
                <a:buSzPct val="100000"/>
                <a:defRPr/>
              </a:pPr>
              <a:endPara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6" name="Freeform 285"/>
            <p:cNvSpPr>
              <a:spLocks/>
            </p:cNvSpPr>
            <p:nvPr/>
          </p:nvSpPr>
          <p:spPr bwMode="auto">
            <a:xfrm>
              <a:off x="198223" y="3795140"/>
              <a:ext cx="270456" cy="22832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1278440">
                <a:defRPr/>
              </a:pPr>
              <a:endParaRPr lang="ru-RU" sz="8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7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933" tIns="56967" rIns="113933" bIns="56967">
              <a:spAutoFit/>
            </a:bodyPr>
            <a:lstStyle/>
            <a:p>
              <a:pPr algn="ctr" defTabSz="1027644">
                <a:defRPr/>
              </a:pPr>
              <a:endParaRPr lang="ru-RU" sz="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48" name="Group 316"/>
          <p:cNvGrpSpPr>
            <a:grpSpLocks/>
          </p:cNvGrpSpPr>
          <p:nvPr/>
        </p:nvGrpSpPr>
        <p:grpSpPr bwMode="auto">
          <a:xfrm>
            <a:off x="6388658" y="4654559"/>
            <a:ext cx="186569" cy="148489"/>
            <a:chOff x="4727" y="2506"/>
            <a:chExt cx="706" cy="1172"/>
          </a:xfrm>
        </p:grpSpPr>
        <p:sp>
          <p:nvSpPr>
            <p:cNvPr id="4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07 h 135"/>
                <a:gd name="T2" fmla="*/ 0 w 139"/>
                <a:gd name="T3" fmla="*/ 73 h 135"/>
                <a:gd name="T4" fmla="*/ 5 w 139"/>
                <a:gd name="T5" fmla="*/ 73 h 135"/>
                <a:gd name="T6" fmla="*/ 5 w 139"/>
                <a:gd name="T7" fmla="*/ 37 h 135"/>
                <a:gd name="T8" fmla="*/ 10 w 139"/>
                <a:gd name="T9" fmla="*/ 37 h 135"/>
                <a:gd name="T10" fmla="*/ 10 w 139"/>
                <a:gd name="T11" fmla="*/ 0 h 135"/>
                <a:gd name="T12" fmla="*/ 15 w 139"/>
                <a:gd name="T13" fmla="*/ 0 h 135"/>
                <a:gd name="T14" fmla="*/ 15 w 139"/>
                <a:gd name="T15" fmla="*/ 107 h 135"/>
                <a:gd name="T16" fmla="*/ 0 w 139"/>
                <a:gd name="T17" fmla="*/ 107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971 h 1278"/>
                <a:gd name="T2" fmla="*/ 0 w 1946"/>
                <a:gd name="T3" fmla="*/ 78 h 1278"/>
                <a:gd name="T4" fmla="*/ 84 w 1946"/>
                <a:gd name="T5" fmla="*/ 78 h 1278"/>
                <a:gd name="T6" fmla="*/ 84 w 1946"/>
                <a:gd name="T7" fmla="*/ 71 h 1278"/>
                <a:gd name="T8" fmla="*/ 84 w 1946"/>
                <a:gd name="T9" fmla="*/ 62 h 1278"/>
                <a:gd name="T10" fmla="*/ 85 w 1946"/>
                <a:gd name="T11" fmla="*/ 55 h 1278"/>
                <a:gd name="T12" fmla="*/ 85 w 1946"/>
                <a:gd name="T13" fmla="*/ 48 h 1278"/>
                <a:gd name="T14" fmla="*/ 86 w 1946"/>
                <a:gd name="T15" fmla="*/ 42 h 1278"/>
                <a:gd name="T16" fmla="*/ 88 w 1946"/>
                <a:gd name="T17" fmla="*/ 35 h 1278"/>
                <a:gd name="T18" fmla="*/ 89 w 1946"/>
                <a:gd name="T19" fmla="*/ 29 h 1278"/>
                <a:gd name="T20" fmla="*/ 91 w 1946"/>
                <a:gd name="T21" fmla="*/ 23 h 1278"/>
                <a:gd name="T22" fmla="*/ 92 w 1946"/>
                <a:gd name="T23" fmla="*/ 18 h 1278"/>
                <a:gd name="T24" fmla="*/ 94 w 1946"/>
                <a:gd name="T25" fmla="*/ 14 h 1278"/>
                <a:gd name="T26" fmla="*/ 96 w 1946"/>
                <a:gd name="T27" fmla="*/ 10 h 1278"/>
                <a:gd name="T28" fmla="*/ 98 w 1946"/>
                <a:gd name="T29" fmla="*/ 6 h 1278"/>
                <a:gd name="T30" fmla="*/ 101 w 1946"/>
                <a:gd name="T31" fmla="*/ 3 h 1278"/>
                <a:gd name="T32" fmla="*/ 103 w 1946"/>
                <a:gd name="T33" fmla="*/ 3 h 1278"/>
                <a:gd name="T34" fmla="*/ 105 w 1946"/>
                <a:gd name="T35" fmla="*/ 0 h 1278"/>
                <a:gd name="T36" fmla="*/ 108 w 1946"/>
                <a:gd name="T37" fmla="*/ 0 h 1278"/>
                <a:gd name="T38" fmla="*/ 110 w 1946"/>
                <a:gd name="T39" fmla="*/ 0 h 1278"/>
                <a:gd name="T40" fmla="*/ 113 w 1946"/>
                <a:gd name="T41" fmla="*/ 3 h 1278"/>
                <a:gd name="T42" fmla="*/ 115 w 1946"/>
                <a:gd name="T43" fmla="*/ 3 h 1278"/>
                <a:gd name="T44" fmla="*/ 118 w 1946"/>
                <a:gd name="T45" fmla="*/ 6 h 1278"/>
                <a:gd name="T46" fmla="*/ 120 w 1946"/>
                <a:gd name="T47" fmla="*/ 10 h 1278"/>
                <a:gd name="T48" fmla="*/ 122 w 1946"/>
                <a:gd name="T49" fmla="*/ 14 h 1278"/>
                <a:gd name="T50" fmla="*/ 124 w 1946"/>
                <a:gd name="T51" fmla="*/ 18 h 1278"/>
                <a:gd name="T52" fmla="*/ 125 w 1946"/>
                <a:gd name="T53" fmla="*/ 23 h 1278"/>
                <a:gd name="T54" fmla="*/ 127 w 1946"/>
                <a:gd name="T55" fmla="*/ 29 h 1278"/>
                <a:gd name="T56" fmla="*/ 128 w 1946"/>
                <a:gd name="T57" fmla="*/ 35 h 1278"/>
                <a:gd name="T58" fmla="*/ 130 w 1946"/>
                <a:gd name="T59" fmla="*/ 42 h 1278"/>
                <a:gd name="T60" fmla="*/ 130 w 1946"/>
                <a:gd name="T61" fmla="*/ 48 h 1278"/>
                <a:gd name="T62" fmla="*/ 131 w 1946"/>
                <a:gd name="T63" fmla="*/ 55 h 1278"/>
                <a:gd name="T64" fmla="*/ 132 w 1946"/>
                <a:gd name="T65" fmla="*/ 62 h 1278"/>
                <a:gd name="T66" fmla="*/ 132 w 1946"/>
                <a:gd name="T67" fmla="*/ 71 h 1278"/>
                <a:gd name="T68" fmla="*/ 132 w 1946"/>
                <a:gd name="T69" fmla="*/ 78 h 1278"/>
                <a:gd name="T70" fmla="*/ 216 w 1946"/>
                <a:gd name="T71" fmla="*/ 78 h 1278"/>
                <a:gd name="T72" fmla="*/ 216 w 1946"/>
                <a:gd name="T73" fmla="*/ 970 h 1278"/>
                <a:gd name="T74" fmla="*/ 0 w 1946"/>
                <a:gd name="T75" fmla="*/ 971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5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48 w 440"/>
                <a:gd name="T1" fmla="*/ 78 h 102"/>
                <a:gd name="T2" fmla="*/ 48 w 440"/>
                <a:gd name="T3" fmla="*/ 70 h 102"/>
                <a:gd name="T4" fmla="*/ 48 w 440"/>
                <a:gd name="T5" fmla="*/ 63 h 102"/>
                <a:gd name="T6" fmla="*/ 47 w 440"/>
                <a:gd name="T7" fmla="*/ 55 h 102"/>
                <a:gd name="T8" fmla="*/ 46 w 440"/>
                <a:gd name="T9" fmla="*/ 49 h 102"/>
                <a:gd name="T10" fmla="*/ 45 w 440"/>
                <a:gd name="T11" fmla="*/ 42 h 102"/>
                <a:gd name="T12" fmla="*/ 44 w 440"/>
                <a:gd name="T13" fmla="*/ 35 h 102"/>
                <a:gd name="T14" fmla="*/ 43 w 440"/>
                <a:gd name="T15" fmla="*/ 29 h 102"/>
                <a:gd name="T16" fmla="*/ 41 w 440"/>
                <a:gd name="T17" fmla="*/ 23 h 102"/>
                <a:gd name="T18" fmla="*/ 39 w 440"/>
                <a:gd name="T19" fmla="*/ 18 h 102"/>
                <a:gd name="T20" fmla="*/ 38 w 440"/>
                <a:gd name="T21" fmla="*/ 14 h 102"/>
                <a:gd name="T22" fmla="*/ 36 w 440"/>
                <a:gd name="T23" fmla="*/ 10 h 102"/>
                <a:gd name="T24" fmla="*/ 34 w 440"/>
                <a:gd name="T25" fmla="*/ 6 h 102"/>
                <a:gd name="T26" fmla="*/ 32 w 440"/>
                <a:gd name="T27" fmla="*/ 3 h 102"/>
                <a:gd name="T28" fmla="*/ 29 w 440"/>
                <a:gd name="T29" fmla="*/ 3 h 102"/>
                <a:gd name="T30" fmla="*/ 27 w 440"/>
                <a:gd name="T31" fmla="*/ 0 h 102"/>
                <a:gd name="T32" fmla="*/ 24 w 440"/>
                <a:gd name="T33" fmla="*/ 0 h 102"/>
                <a:gd name="T34" fmla="*/ 22 w 440"/>
                <a:gd name="T35" fmla="*/ 0 h 102"/>
                <a:gd name="T36" fmla="*/ 19 w 440"/>
                <a:gd name="T37" fmla="*/ 3 h 102"/>
                <a:gd name="T38" fmla="*/ 17 w 440"/>
                <a:gd name="T39" fmla="*/ 3 h 102"/>
                <a:gd name="T40" fmla="*/ 15 w 440"/>
                <a:gd name="T41" fmla="*/ 6 h 102"/>
                <a:gd name="T42" fmla="*/ 13 w 440"/>
                <a:gd name="T43" fmla="*/ 10 h 102"/>
                <a:gd name="T44" fmla="*/ 11 w 440"/>
                <a:gd name="T45" fmla="*/ 14 h 102"/>
                <a:gd name="T46" fmla="*/ 9 w 440"/>
                <a:gd name="T47" fmla="*/ 18 h 102"/>
                <a:gd name="T48" fmla="*/ 7 w 440"/>
                <a:gd name="T49" fmla="*/ 23 h 102"/>
                <a:gd name="T50" fmla="*/ 6 w 440"/>
                <a:gd name="T51" fmla="*/ 29 h 102"/>
                <a:gd name="T52" fmla="*/ 4 w 440"/>
                <a:gd name="T53" fmla="*/ 35 h 102"/>
                <a:gd name="T54" fmla="*/ 3 w 440"/>
                <a:gd name="T55" fmla="*/ 42 h 102"/>
                <a:gd name="T56" fmla="*/ 2 w 440"/>
                <a:gd name="T57" fmla="*/ 49 h 102"/>
                <a:gd name="T58" fmla="*/ 1 w 440"/>
                <a:gd name="T59" fmla="*/ 55 h 102"/>
                <a:gd name="T60" fmla="*/ 0 w 440"/>
                <a:gd name="T61" fmla="*/ 63 h 102"/>
                <a:gd name="T62" fmla="*/ 0 w 440"/>
                <a:gd name="T63" fmla="*/ 70 h 102"/>
                <a:gd name="T64" fmla="*/ 0 w 440"/>
                <a:gd name="T65" fmla="*/ 78 h 102"/>
                <a:gd name="T66" fmla="*/ 48 w 440"/>
                <a:gd name="T67" fmla="*/ 78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100 w 1847"/>
                <a:gd name="T1" fmla="*/ 50 h 168"/>
                <a:gd name="T2" fmla="*/ 95 w 1847"/>
                <a:gd name="T3" fmla="*/ 53 h 168"/>
                <a:gd name="T4" fmla="*/ 91 w 1847"/>
                <a:gd name="T5" fmla="*/ 60 h 168"/>
                <a:gd name="T6" fmla="*/ 87 w 1847"/>
                <a:gd name="T7" fmla="*/ 68 h 168"/>
                <a:gd name="T8" fmla="*/ 84 w 1847"/>
                <a:gd name="T9" fmla="*/ 79 h 168"/>
                <a:gd name="T10" fmla="*/ 81 w 1847"/>
                <a:gd name="T11" fmla="*/ 92 h 168"/>
                <a:gd name="T12" fmla="*/ 79 w 1847"/>
                <a:gd name="T13" fmla="*/ 105 h 168"/>
                <a:gd name="T14" fmla="*/ 78 w 1847"/>
                <a:gd name="T15" fmla="*/ 121 h 168"/>
                <a:gd name="T16" fmla="*/ 0 w 1847"/>
                <a:gd name="T17" fmla="*/ 129 h 168"/>
                <a:gd name="T18" fmla="*/ 1 w 1847"/>
                <a:gd name="T19" fmla="*/ 88 h 168"/>
                <a:gd name="T20" fmla="*/ 6 w 1847"/>
                <a:gd name="T21" fmla="*/ 88 h 168"/>
                <a:gd name="T22" fmla="*/ 16 w 1847"/>
                <a:gd name="T23" fmla="*/ 88 h 168"/>
                <a:gd name="T24" fmla="*/ 28 w 1847"/>
                <a:gd name="T25" fmla="*/ 88 h 168"/>
                <a:gd name="T26" fmla="*/ 41 w 1847"/>
                <a:gd name="T27" fmla="*/ 88 h 168"/>
                <a:gd name="T28" fmla="*/ 54 w 1847"/>
                <a:gd name="T29" fmla="*/ 88 h 168"/>
                <a:gd name="T30" fmla="*/ 65 w 1847"/>
                <a:gd name="T31" fmla="*/ 88 h 168"/>
                <a:gd name="T32" fmla="*/ 71 w 1847"/>
                <a:gd name="T33" fmla="*/ 88 h 168"/>
                <a:gd name="T34" fmla="*/ 74 w 1847"/>
                <a:gd name="T35" fmla="*/ 80 h 168"/>
                <a:gd name="T36" fmla="*/ 76 w 1847"/>
                <a:gd name="T37" fmla="*/ 64 h 168"/>
                <a:gd name="T38" fmla="*/ 79 w 1847"/>
                <a:gd name="T39" fmla="*/ 47 h 168"/>
                <a:gd name="T40" fmla="*/ 83 w 1847"/>
                <a:gd name="T41" fmla="*/ 33 h 168"/>
                <a:gd name="T42" fmla="*/ 86 w 1847"/>
                <a:gd name="T43" fmla="*/ 21 h 168"/>
                <a:gd name="T44" fmla="*/ 91 w 1847"/>
                <a:gd name="T45" fmla="*/ 10 h 168"/>
                <a:gd name="T46" fmla="*/ 95 w 1847"/>
                <a:gd name="T47" fmla="*/ 4 h 168"/>
                <a:gd name="T48" fmla="*/ 100 w 1847"/>
                <a:gd name="T49" fmla="*/ 1 h 168"/>
                <a:gd name="T50" fmla="*/ 105 w 1847"/>
                <a:gd name="T51" fmla="*/ 1 h 168"/>
                <a:gd name="T52" fmla="*/ 110 w 1847"/>
                <a:gd name="T53" fmla="*/ 4 h 168"/>
                <a:gd name="T54" fmla="*/ 114 w 1847"/>
                <a:gd name="T55" fmla="*/ 10 h 168"/>
                <a:gd name="T56" fmla="*/ 119 w 1847"/>
                <a:gd name="T57" fmla="*/ 21 h 168"/>
                <a:gd name="T58" fmla="*/ 123 w 1847"/>
                <a:gd name="T59" fmla="*/ 33 h 168"/>
                <a:gd name="T60" fmla="*/ 126 w 1847"/>
                <a:gd name="T61" fmla="*/ 47 h 168"/>
                <a:gd name="T62" fmla="*/ 129 w 1847"/>
                <a:gd name="T63" fmla="*/ 64 h 168"/>
                <a:gd name="T64" fmla="*/ 131 w 1847"/>
                <a:gd name="T65" fmla="*/ 80 h 168"/>
                <a:gd name="T66" fmla="*/ 134 w 1847"/>
                <a:gd name="T67" fmla="*/ 88 h 168"/>
                <a:gd name="T68" fmla="*/ 140 w 1847"/>
                <a:gd name="T69" fmla="*/ 88 h 168"/>
                <a:gd name="T70" fmla="*/ 151 w 1847"/>
                <a:gd name="T71" fmla="*/ 88 h 168"/>
                <a:gd name="T72" fmla="*/ 163 w 1847"/>
                <a:gd name="T73" fmla="*/ 88 h 168"/>
                <a:gd name="T74" fmla="*/ 176 w 1847"/>
                <a:gd name="T75" fmla="*/ 88 h 168"/>
                <a:gd name="T76" fmla="*/ 189 w 1847"/>
                <a:gd name="T77" fmla="*/ 88 h 168"/>
                <a:gd name="T78" fmla="*/ 198 w 1847"/>
                <a:gd name="T79" fmla="*/ 88 h 168"/>
                <a:gd name="T80" fmla="*/ 204 w 1847"/>
                <a:gd name="T81" fmla="*/ 88 h 168"/>
                <a:gd name="T82" fmla="*/ 205 w 1847"/>
                <a:gd name="T83" fmla="*/ 129 h 168"/>
                <a:gd name="T84" fmla="*/ 127 w 1847"/>
                <a:gd name="T85" fmla="*/ 121 h 168"/>
                <a:gd name="T86" fmla="*/ 126 w 1847"/>
                <a:gd name="T87" fmla="*/ 105 h 168"/>
                <a:gd name="T88" fmla="*/ 124 w 1847"/>
                <a:gd name="T89" fmla="*/ 92 h 168"/>
                <a:gd name="T90" fmla="*/ 121 w 1847"/>
                <a:gd name="T91" fmla="*/ 79 h 168"/>
                <a:gd name="T92" fmla="*/ 118 w 1847"/>
                <a:gd name="T93" fmla="*/ 68 h 168"/>
                <a:gd name="T94" fmla="*/ 114 w 1847"/>
                <a:gd name="T95" fmla="*/ 60 h 168"/>
                <a:gd name="T96" fmla="*/ 110 w 1847"/>
                <a:gd name="T97" fmla="*/ 53 h 168"/>
                <a:gd name="T98" fmla="*/ 105 w 1847"/>
                <a:gd name="T99" fmla="*/ 5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6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7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8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9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21 w 216"/>
                <a:gd name="T1" fmla="*/ 163 h 373"/>
                <a:gd name="T2" fmla="*/ 3 w 216"/>
                <a:gd name="T3" fmla="*/ 163 h 373"/>
                <a:gd name="T4" fmla="*/ 3 w 216"/>
                <a:gd name="T5" fmla="*/ 260 h 373"/>
                <a:gd name="T6" fmla="*/ 21 w 216"/>
                <a:gd name="T7" fmla="*/ 260 h 373"/>
                <a:gd name="T8" fmla="*/ 24 w 216"/>
                <a:gd name="T9" fmla="*/ 281 h 373"/>
                <a:gd name="T10" fmla="*/ 0 w 216"/>
                <a:gd name="T11" fmla="*/ 281 h 373"/>
                <a:gd name="T12" fmla="*/ 0 w 216"/>
                <a:gd name="T13" fmla="*/ 0 h 373"/>
                <a:gd name="T14" fmla="*/ 24 w 216"/>
                <a:gd name="T15" fmla="*/ 0 h 373"/>
                <a:gd name="T16" fmla="*/ 21 w 216"/>
                <a:gd name="T17" fmla="*/ 22 h 373"/>
                <a:gd name="T18" fmla="*/ 3 w 216"/>
                <a:gd name="T19" fmla="*/ 22 h 373"/>
                <a:gd name="T20" fmla="*/ 3 w 216"/>
                <a:gd name="T21" fmla="*/ 129 h 373"/>
                <a:gd name="T22" fmla="*/ 21 w 216"/>
                <a:gd name="T23" fmla="*/ 129 h 373"/>
                <a:gd name="T24" fmla="*/ 21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21 w 217"/>
                <a:gd name="T1" fmla="*/ 163 h 373"/>
                <a:gd name="T2" fmla="*/ 3 w 217"/>
                <a:gd name="T3" fmla="*/ 163 h 373"/>
                <a:gd name="T4" fmla="*/ 3 w 217"/>
                <a:gd name="T5" fmla="*/ 260 h 373"/>
                <a:gd name="T6" fmla="*/ 21 w 217"/>
                <a:gd name="T7" fmla="*/ 260 h 373"/>
                <a:gd name="T8" fmla="*/ 24 w 217"/>
                <a:gd name="T9" fmla="*/ 281 h 373"/>
                <a:gd name="T10" fmla="*/ 0 w 217"/>
                <a:gd name="T11" fmla="*/ 281 h 373"/>
                <a:gd name="T12" fmla="*/ 0 w 217"/>
                <a:gd name="T13" fmla="*/ 0 h 373"/>
                <a:gd name="T14" fmla="*/ 24 w 217"/>
                <a:gd name="T15" fmla="*/ 0 h 373"/>
                <a:gd name="T16" fmla="*/ 21 w 217"/>
                <a:gd name="T17" fmla="*/ 22 h 373"/>
                <a:gd name="T18" fmla="*/ 3 w 217"/>
                <a:gd name="T19" fmla="*/ 22 h 373"/>
                <a:gd name="T20" fmla="*/ 3 w 217"/>
                <a:gd name="T21" fmla="*/ 129 h 373"/>
                <a:gd name="T22" fmla="*/ 21 w 217"/>
                <a:gd name="T23" fmla="*/ 129 h 373"/>
                <a:gd name="T24" fmla="*/ 21 w 217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22 h 373"/>
                <a:gd name="T2" fmla="*/ 0 w 29"/>
                <a:gd name="T3" fmla="*/ 260 h 373"/>
                <a:gd name="T4" fmla="*/ 3 w 29"/>
                <a:gd name="T5" fmla="*/ 281 h 373"/>
                <a:gd name="T6" fmla="*/ 3 w 29"/>
                <a:gd name="T7" fmla="*/ 0 h 373"/>
                <a:gd name="T8" fmla="*/ 0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21 w 216"/>
                <a:gd name="T1" fmla="*/ 165 h 372"/>
                <a:gd name="T2" fmla="*/ 3 w 216"/>
                <a:gd name="T3" fmla="*/ 165 h 372"/>
                <a:gd name="T4" fmla="*/ 3 w 216"/>
                <a:gd name="T5" fmla="*/ 260 h 372"/>
                <a:gd name="T6" fmla="*/ 21 w 216"/>
                <a:gd name="T7" fmla="*/ 260 h 372"/>
                <a:gd name="T8" fmla="*/ 24 w 216"/>
                <a:gd name="T9" fmla="*/ 282 h 372"/>
                <a:gd name="T10" fmla="*/ 0 w 216"/>
                <a:gd name="T11" fmla="*/ 282 h 372"/>
                <a:gd name="T12" fmla="*/ 0 w 216"/>
                <a:gd name="T13" fmla="*/ 0 h 372"/>
                <a:gd name="T14" fmla="*/ 24 w 216"/>
                <a:gd name="T15" fmla="*/ 0 h 372"/>
                <a:gd name="T16" fmla="*/ 21 w 216"/>
                <a:gd name="T17" fmla="*/ 21 h 372"/>
                <a:gd name="T18" fmla="*/ 3 w 216"/>
                <a:gd name="T19" fmla="*/ 21 h 372"/>
                <a:gd name="T20" fmla="*/ 3 w 216"/>
                <a:gd name="T21" fmla="*/ 130 h 372"/>
                <a:gd name="T22" fmla="*/ 21 w 216"/>
                <a:gd name="T23" fmla="*/ 130 h 372"/>
                <a:gd name="T24" fmla="*/ 21 w 216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0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21 w 217"/>
                <a:gd name="T1" fmla="*/ 165 h 372"/>
                <a:gd name="T2" fmla="*/ 3 w 217"/>
                <a:gd name="T3" fmla="*/ 165 h 372"/>
                <a:gd name="T4" fmla="*/ 3 w 217"/>
                <a:gd name="T5" fmla="*/ 260 h 372"/>
                <a:gd name="T6" fmla="*/ 21 w 217"/>
                <a:gd name="T7" fmla="*/ 260 h 372"/>
                <a:gd name="T8" fmla="*/ 24 w 217"/>
                <a:gd name="T9" fmla="*/ 282 h 372"/>
                <a:gd name="T10" fmla="*/ 0 w 217"/>
                <a:gd name="T11" fmla="*/ 282 h 372"/>
                <a:gd name="T12" fmla="*/ 0 w 217"/>
                <a:gd name="T13" fmla="*/ 0 h 372"/>
                <a:gd name="T14" fmla="*/ 24 w 217"/>
                <a:gd name="T15" fmla="*/ 0 h 372"/>
                <a:gd name="T16" fmla="*/ 21 w 217"/>
                <a:gd name="T17" fmla="*/ 21 h 372"/>
                <a:gd name="T18" fmla="*/ 3 w 217"/>
                <a:gd name="T19" fmla="*/ 21 h 372"/>
                <a:gd name="T20" fmla="*/ 3 w 217"/>
                <a:gd name="T21" fmla="*/ 130 h 372"/>
                <a:gd name="T22" fmla="*/ 21 w 217"/>
                <a:gd name="T23" fmla="*/ 130 h 372"/>
                <a:gd name="T24" fmla="*/ 21 w 217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21 h 372"/>
                <a:gd name="T2" fmla="*/ 0 w 29"/>
                <a:gd name="T3" fmla="*/ 260 h 372"/>
                <a:gd name="T4" fmla="*/ 3 w 29"/>
                <a:gd name="T5" fmla="*/ 282 h 372"/>
                <a:gd name="T6" fmla="*/ 3 w 29"/>
                <a:gd name="T7" fmla="*/ 0 h 372"/>
                <a:gd name="T8" fmla="*/ 0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3 w 216"/>
                <a:gd name="T1" fmla="*/ 163 h 373"/>
                <a:gd name="T2" fmla="*/ 20 w 216"/>
                <a:gd name="T3" fmla="*/ 163 h 373"/>
                <a:gd name="T4" fmla="*/ 20 w 216"/>
                <a:gd name="T5" fmla="*/ 260 h 373"/>
                <a:gd name="T6" fmla="*/ 3 w 216"/>
                <a:gd name="T7" fmla="*/ 260 h 373"/>
                <a:gd name="T8" fmla="*/ 0 w 216"/>
                <a:gd name="T9" fmla="*/ 281 h 373"/>
                <a:gd name="T10" fmla="*/ 23 w 216"/>
                <a:gd name="T11" fmla="*/ 281 h 373"/>
                <a:gd name="T12" fmla="*/ 23 w 216"/>
                <a:gd name="T13" fmla="*/ 0 h 373"/>
                <a:gd name="T14" fmla="*/ 0 w 216"/>
                <a:gd name="T15" fmla="*/ 0 h 373"/>
                <a:gd name="T16" fmla="*/ 3 w 216"/>
                <a:gd name="T17" fmla="*/ 22 h 373"/>
                <a:gd name="T18" fmla="*/ 20 w 216"/>
                <a:gd name="T19" fmla="*/ 22 h 373"/>
                <a:gd name="T20" fmla="*/ 20 w 216"/>
                <a:gd name="T21" fmla="*/ 129 h 373"/>
                <a:gd name="T22" fmla="*/ 3 w 216"/>
                <a:gd name="T23" fmla="*/ 129 h 373"/>
                <a:gd name="T24" fmla="*/ 3 w 216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3 w 215"/>
                <a:gd name="T1" fmla="*/ 163 h 373"/>
                <a:gd name="T2" fmla="*/ 21 w 215"/>
                <a:gd name="T3" fmla="*/ 163 h 373"/>
                <a:gd name="T4" fmla="*/ 21 w 215"/>
                <a:gd name="T5" fmla="*/ 260 h 373"/>
                <a:gd name="T6" fmla="*/ 3 w 215"/>
                <a:gd name="T7" fmla="*/ 260 h 373"/>
                <a:gd name="T8" fmla="*/ 0 w 215"/>
                <a:gd name="T9" fmla="*/ 281 h 373"/>
                <a:gd name="T10" fmla="*/ 24 w 215"/>
                <a:gd name="T11" fmla="*/ 281 h 373"/>
                <a:gd name="T12" fmla="*/ 24 w 215"/>
                <a:gd name="T13" fmla="*/ 0 h 373"/>
                <a:gd name="T14" fmla="*/ 0 w 215"/>
                <a:gd name="T15" fmla="*/ 0 h 373"/>
                <a:gd name="T16" fmla="*/ 3 w 215"/>
                <a:gd name="T17" fmla="*/ 22 h 373"/>
                <a:gd name="T18" fmla="*/ 21 w 215"/>
                <a:gd name="T19" fmla="*/ 22 h 373"/>
                <a:gd name="T20" fmla="*/ 21 w 215"/>
                <a:gd name="T21" fmla="*/ 129 h 373"/>
                <a:gd name="T22" fmla="*/ 3 w 215"/>
                <a:gd name="T23" fmla="*/ 129 h 373"/>
                <a:gd name="T24" fmla="*/ 3 w 215"/>
                <a:gd name="T25" fmla="*/ 16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3 w 29"/>
                <a:gd name="T1" fmla="*/ 22 h 373"/>
                <a:gd name="T2" fmla="*/ 3 w 29"/>
                <a:gd name="T3" fmla="*/ 260 h 373"/>
                <a:gd name="T4" fmla="*/ 0 w 29"/>
                <a:gd name="T5" fmla="*/ 281 h 373"/>
                <a:gd name="T6" fmla="*/ 0 w 29"/>
                <a:gd name="T7" fmla="*/ 0 h 373"/>
                <a:gd name="T8" fmla="*/ 3 w 29"/>
                <a:gd name="T9" fmla="*/ 22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3 w 215"/>
                <a:gd name="T1" fmla="*/ 165 h 372"/>
                <a:gd name="T2" fmla="*/ 21 w 215"/>
                <a:gd name="T3" fmla="*/ 165 h 372"/>
                <a:gd name="T4" fmla="*/ 21 w 215"/>
                <a:gd name="T5" fmla="*/ 260 h 372"/>
                <a:gd name="T6" fmla="*/ 3 w 215"/>
                <a:gd name="T7" fmla="*/ 260 h 372"/>
                <a:gd name="T8" fmla="*/ 0 w 215"/>
                <a:gd name="T9" fmla="*/ 282 h 372"/>
                <a:gd name="T10" fmla="*/ 24 w 215"/>
                <a:gd name="T11" fmla="*/ 282 h 372"/>
                <a:gd name="T12" fmla="*/ 24 w 215"/>
                <a:gd name="T13" fmla="*/ 0 h 372"/>
                <a:gd name="T14" fmla="*/ 0 w 215"/>
                <a:gd name="T15" fmla="*/ 0 h 372"/>
                <a:gd name="T16" fmla="*/ 3 w 215"/>
                <a:gd name="T17" fmla="*/ 21 h 372"/>
                <a:gd name="T18" fmla="*/ 21 w 215"/>
                <a:gd name="T19" fmla="*/ 21 h 372"/>
                <a:gd name="T20" fmla="*/ 21 w 215"/>
                <a:gd name="T21" fmla="*/ 130 h 372"/>
                <a:gd name="T22" fmla="*/ 3 w 215"/>
                <a:gd name="T23" fmla="*/ 130 h 372"/>
                <a:gd name="T24" fmla="*/ 3 w 215"/>
                <a:gd name="T25" fmla="*/ 165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1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3 w 29"/>
                <a:gd name="T1" fmla="*/ 21 h 372"/>
                <a:gd name="T2" fmla="*/ 3 w 29"/>
                <a:gd name="T3" fmla="*/ 260 h 372"/>
                <a:gd name="T4" fmla="*/ 0 w 29"/>
                <a:gd name="T5" fmla="*/ 282 h 372"/>
                <a:gd name="T6" fmla="*/ 0 w 29"/>
                <a:gd name="T7" fmla="*/ 0 h 372"/>
                <a:gd name="T8" fmla="*/ 3 w 29"/>
                <a:gd name="T9" fmla="*/ 21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2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2 w 37"/>
                <a:gd name="T1" fmla="*/ 36 h 38"/>
                <a:gd name="T2" fmla="*/ 3 w 37"/>
                <a:gd name="T3" fmla="*/ 34 h 38"/>
                <a:gd name="T4" fmla="*/ 3 w 37"/>
                <a:gd name="T5" fmla="*/ 30 h 38"/>
                <a:gd name="T6" fmla="*/ 4 w 37"/>
                <a:gd name="T7" fmla="*/ 23 h 38"/>
                <a:gd name="T8" fmla="*/ 4 w 37"/>
                <a:gd name="T9" fmla="*/ 19 h 38"/>
                <a:gd name="T10" fmla="*/ 4 w 37"/>
                <a:gd name="T11" fmla="*/ 12 h 38"/>
                <a:gd name="T12" fmla="*/ 3 w 37"/>
                <a:gd name="T13" fmla="*/ 5 h 38"/>
                <a:gd name="T14" fmla="*/ 3 w 37"/>
                <a:gd name="T15" fmla="*/ 1 h 38"/>
                <a:gd name="T16" fmla="*/ 2 w 37"/>
                <a:gd name="T17" fmla="*/ 0 h 38"/>
                <a:gd name="T18" fmla="*/ 1 w 37"/>
                <a:gd name="T19" fmla="*/ 1 h 38"/>
                <a:gd name="T20" fmla="*/ 1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23 h 38"/>
                <a:gd name="T28" fmla="*/ 1 w 37"/>
                <a:gd name="T29" fmla="*/ 30 h 38"/>
                <a:gd name="T30" fmla="*/ 1 w 37"/>
                <a:gd name="T31" fmla="*/ 34 h 38"/>
                <a:gd name="T32" fmla="*/ 2 w 37"/>
                <a:gd name="T33" fmla="*/ 36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Calibri" pitchFamily="34" charset="0"/>
              </a:endParaRPr>
            </a:p>
          </p:txBody>
        </p:sp>
      </p:grpSp>
      <p:grpSp>
        <p:nvGrpSpPr>
          <p:cNvPr id="127" name="Группа 119"/>
          <p:cNvGrpSpPr>
            <a:grpSpLocks/>
          </p:cNvGrpSpPr>
          <p:nvPr/>
        </p:nvGrpSpPr>
        <p:grpSpPr bwMode="auto">
          <a:xfrm>
            <a:off x="6377490" y="4843451"/>
            <a:ext cx="157305" cy="140225"/>
            <a:chOff x="214313" y="8958263"/>
            <a:chExt cx="642937" cy="500062"/>
          </a:xfrm>
        </p:grpSpPr>
        <p:sp>
          <p:nvSpPr>
            <p:cNvPr id="128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407"/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77407"/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0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33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5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136" name="Text Box 97"/>
          <p:cNvSpPr txBox="1">
            <a:spLocks noChangeArrowheads="1"/>
          </p:cNvSpPr>
          <p:nvPr/>
        </p:nvSpPr>
        <p:spPr bwMode="auto">
          <a:xfrm>
            <a:off x="6450759" y="4570204"/>
            <a:ext cx="2288447" cy="2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92" tIns="63999" rIns="127992" bIns="63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ru-RU" altLang="ru-RU" sz="9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социально-значимый объект</a:t>
            </a:r>
            <a:endParaRPr lang="ru-RU" altLang="ru-RU" sz="9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7" name="Text Box 97"/>
          <p:cNvSpPr txBox="1">
            <a:spLocks noChangeArrowheads="1"/>
          </p:cNvSpPr>
          <p:nvPr/>
        </p:nvSpPr>
        <p:spPr bwMode="auto">
          <a:xfrm>
            <a:off x="6568778" y="4324239"/>
            <a:ext cx="2288447" cy="2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92" tIns="63999" rIns="127992" bIns="63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пожарно-спасательные формирования</a:t>
            </a:r>
          </a:p>
        </p:txBody>
      </p:sp>
      <p:sp>
        <p:nvSpPr>
          <p:cNvPr id="138" name="Text Box 97"/>
          <p:cNvSpPr txBox="1">
            <a:spLocks noChangeArrowheads="1"/>
          </p:cNvSpPr>
          <p:nvPr/>
        </p:nvSpPr>
        <p:spPr bwMode="auto">
          <a:xfrm>
            <a:off x="6476091" y="4780490"/>
            <a:ext cx="2288447" cy="26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92" tIns="63999" rIns="127992" bIns="63999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00" b="0" dirty="0">
                <a:solidFill>
                  <a:srgbClr val="000000"/>
                </a:solidFill>
                <a:cs typeface="Arial" panose="020B0604020202020204" pitchFamily="34" charset="0"/>
              </a:rPr>
              <a:t> - б</a:t>
            </a:r>
            <a:r>
              <a:rPr lang="ru-RU" altLang="ru-RU" sz="9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ольница</a:t>
            </a:r>
            <a:endParaRPr lang="ru-RU" altLang="ru-RU" sz="9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33223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446395</TotalTime>
  <Words>454</Words>
  <Application>Microsoft Office PowerPoint</Application>
  <PresentationFormat>Экран (16:9)</PresentationFormat>
  <Paragraphs>164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21069</cp:revision>
  <cp:lastPrinted>2020-02-16T19:35:20Z</cp:lastPrinted>
  <dcterms:created xsi:type="dcterms:W3CDTF">2014-09-08T13:21:12Z</dcterms:created>
  <dcterms:modified xsi:type="dcterms:W3CDTF">2020-11-11T11:12:50Z</dcterms:modified>
</cp:coreProperties>
</file>