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7812" r:id="rId2"/>
    <p:sldId id="7823" r:id="rId3"/>
    <p:sldId id="7832" r:id="rId4"/>
    <p:sldId id="7782" r:id="rId5"/>
  </p:sldIdLst>
  <p:sldSz cx="12192000" cy="6858000"/>
  <p:notesSz cx="9944100" cy="6805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60BD8"/>
    <a:srgbClr val="4ADFE6"/>
    <a:srgbClr val="3DF353"/>
    <a:srgbClr val="563BF5"/>
    <a:srgbClr val="FFFFFF"/>
    <a:srgbClr val="000000"/>
    <a:srgbClr val="E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86437" autoAdjust="0"/>
  </p:normalViewPr>
  <p:slideViewPr>
    <p:cSldViewPr snapToGrid="0">
      <p:cViewPr varScale="1">
        <p:scale>
          <a:sx n="115" d="100"/>
          <a:sy n="115" d="100"/>
        </p:scale>
        <p:origin x="816" y="132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32696E93-E1DC-4C10-B5C8-2C5BDA444996}" type="datetimeFigureOut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wrap="square" lIns="88112" tIns="44051" rIns="88112" bIns="44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DA70A8-DA9F-4F70-9B0D-41C710E85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8B97ED0-4CED-4E45-BDD2-13C2858D471A}" type="datetimeFigureOut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wrap="square" lIns="95408" tIns="47703" rIns="95408" bIns="47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C34606-E439-4D46-A9A3-C689EC3B37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9A2B3FE-59D9-4BAC-99E4-9ADE601C198F}" type="slidenum">
              <a:rPr lang="ru-RU" altLang="ru-RU" sz="1400" b="0" smtClean="0">
                <a:latin typeface="Arial" panose="020B0604020202020204" pitchFamily="34" charset="0"/>
              </a:rPr>
              <a:pPr/>
              <a:t>1</a:t>
            </a:fld>
            <a:endParaRPr lang="ru-RU" altLang="ru-RU" sz="1400" b="0" smtClean="0">
              <a:latin typeface="Arial" panose="020B0604020202020204" pitchFamily="34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68" tIns="51633" rIns="103268" bIns="51633" anchor="b"/>
          <a:lstStyle>
            <a:lvl1pPr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40478B-C093-40C2-BF52-D1A7BDD5C75F}" type="slidenum">
              <a:rPr lang="ru-RU" altLang="ru-RU" sz="1400" b="0"/>
              <a:pPr algn="r" eaLnBrk="1" hangingPunct="1"/>
              <a:t>1</a:t>
            </a:fld>
            <a:endParaRPr lang="ru-RU" altLang="ru-RU" sz="1400" b="0"/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26" tIns="50314" rIns="100626" bIns="50314" anchor="b"/>
          <a:lstStyle>
            <a:lvl1pPr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0C9E9CA-2F51-4B81-80CD-0D0205D6D272}" type="slidenum">
              <a:rPr lang="ru-RU" altLang="ru-RU" sz="1400" b="0"/>
              <a:pPr algn="r" eaLnBrk="1" hangingPunct="1"/>
              <a:t>1</a:t>
            </a:fld>
            <a:endParaRPr lang="ru-RU" altLang="ru-RU" sz="1400" b="0"/>
          </a:p>
        </p:txBody>
      </p:sp>
      <p:sp>
        <p:nvSpPr>
          <p:cNvPr id="2048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338" y="768350"/>
            <a:ext cx="6808787" cy="3830638"/>
          </a:xfrm>
          <a:ln/>
        </p:spPr>
      </p:sp>
      <p:sp>
        <p:nvSpPr>
          <p:cNvPr id="20486" name="Rectangle 3"/>
          <p:cNvSpPr>
            <a:spLocks noGrp="1"/>
          </p:cNvSpPr>
          <p:nvPr>
            <p:ph type="body" idx="1"/>
          </p:nvPr>
        </p:nvSpPr>
        <p:spPr>
          <a:xfrm>
            <a:off x="708025" y="4865688"/>
            <a:ext cx="5683250" cy="460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7" tIns="52566" rIns="105127" bIns="52566"/>
          <a:lstStyle/>
          <a:p>
            <a:pPr defTabSz="1074738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35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58E6-D738-44FA-94EE-63267C941252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58CC-BE00-4DEA-A6D7-94588A312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0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B45C-B47F-4CDE-93EE-83A748D3AE83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49FD-7CF5-4A4B-858C-15658D10E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71C9-3427-44DE-9F20-08821EA91A6D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313D-87BA-43FA-869C-3103906A1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4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A6FC-EA33-48B2-B2E0-32B966131B17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952-CC29-443B-AE1C-1E9B65BF9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9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4BF8-AADE-487A-8BB9-088C98098CD8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7DAF-3295-44C9-8C75-34AC900B9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99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9F16-51C7-4203-A63F-A11C55944503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399E-ADD6-4899-866C-B140AD612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0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8E7E-3865-4B9C-B171-0E6F13780F63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E200-84F3-4BA6-BF22-BB4FAB5FF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1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09E2-08F4-42D1-ACB6-884C70697B5C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1E0C-DC7B-4461-BA91-8A31A80C6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3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0DBE-86A8-4C21-A234-E1B6C740C5AC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7F88-5FA7-41DD-A8A9-9CA4EB352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8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400-CE32-46FE-B780-228923F9C0A8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123F-2411-493B-82EE-1EF1D3DE5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8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1E67-E2B3-49E9-9E54-1712AD2A76AF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EF0-CF3C-4F83-8A71-2AF3FC59F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6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095C7-BF3A-4B32-851B-9B00433F69E4}" type="datetime1">
              <a:rPr lang="ru-RU"/>
              <a:pPr>
                <a:defRPr/>
              </a:pPr>
              <a:t>08.11.2019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578D2-8349-4B61-BE15-AED438C06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../media/media1.wmv"/><Relationship Id="rId7" Type="http://schemas.openxmlformats.org/officeDocument/2006/relationships/image" Target="../media/image9.png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43"/>
            <a:ext cx="12192000" cy="693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79744" y="2209521"/>
            <a:ext cx="8632513" cy="240580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51" tIns="39751" rIns="79651" bIns="39751" anchor="ctr"/>
          <a:lstStyle>
            <a:lvl1pPr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007" dirty="0" smtClean="0">
                <a:solidFill>
                  <a:srgbClr val="FFFF00"/>
                </a:solidFill>
              </a:rPr>
              <a:t>МОДЕЛЬ ПРОХОЖДЕНИЯ НЕБЛАГОПРИЯТНЫХ МЕТЕОЯВЛЕНИЙ </a:t>
            </a:r>
          </a:p>
          <a:p>
            <a:pPr algn="ctr"/>
            <a:r>
              <a:rPr lang="ru-RU" altLang="ru-RU" sz="3007" dirty="0" smtClean="0">
                <a:solidFill>
                  <a:srgbClr val="FFFF00"/>
                </a:solidFill>
              </a:rPr>
              <a:t>НА ТЕРРИТОРИИ ЛЕНИНГРАДСКОЙ ОБЛАСТИ </a:t>
            </a:r>
            <a:r>
              <a:rPr lang="ru-RU" altLang="ru-RU" sz="3007" dirty="0">
                <a:solidFill>
                  <a:srgbClr val="FFFF00"/>
                </a:solidFill>
              </a:rPr>
              <a:t/>
            </a:r>
            <a:br>
              <a:rPr lang="ru-RU" altLang="ru-RU" sz="3007" dirty="0">
                <a:solidFill>
                  <a:srgbClr val="FFFF00"/>
                </a:solidFill>
              </a:rPr>
            </a:br>
            <a:r>
              <a:rPr lang="ru-RU" altLang="ru-RU" sz="3007" dirty="0">
                <a:solidFill>
                  <a:srgbClr val="FFFF00"/>
                </a:solidFill>
              </a:rPr>
              <a:t>НА </a:t>
            </a:r>
            <a:r>
              <a:rPr lang="ru-RU" altLang="ru-RU" sz="3007" dirty="0" smtClean="0">
                <a:solidFill>
                  <a:srgbClr val="FFFF00"/>
                </a:solidFill>
              </a:rPr>
              <a:t>09.11.2019 </a:t>
            </a:r>
            <a:r>
              <a:rPr lang="ru-RU" altLang="ru-RU" sz="3007" dirty="0" smtClean="0">
                <a:solidFill>
                  <a:srgbClr val="FFFF00"/>
                </a:solidFill>
              </a:rPr>
              <a:t>г. </a:t>
            </a:r>
            <a:endParaRPr lang="ru-RU" altLang="ru-RU" sz="3007" dirty="0">
              <a:solidFill>
                <a:srgbClr val="FFFF00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-72943"/>
            <a:ext cx="12192000" cy="68593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814" tIns="34978" rIns="69814" bIns="34978" anchor="ctr"/>
          <a:lstStyle>
            <a:lvl1pPr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754"/>
          </a:p>
        </p:txBody>
      </p:sp>
    </p:spTree>
    <p:extLst>
      <p:ext uri="{BB962C8B-B14F-4D97-AF65-F5344CB8AC3E}">
        <p14:creationId xmlns:p14="http://schemas.microsoft.com/office/powerpoint/2010/main" val="34268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206288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782638" y="263525"/>
            <a:ext cx="11268075" cy="6523038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0" name="Группа 131"/>
          <p:cNvGrpSpPr>
            <a:grpSpLocks/>
          </p:cNvGrpSpPr>
          <p:nvPr/>
        </p:nvGrpSpPr>
        <p:grpSpPr bwMode="auto">
          <a:xfrm>
            <a:off x="692150" y="4772025"/>
            <a:ext cx="1806575" cy="625475"/>
            <a:chOff x="7486256" y="1031859"/>
            <a:chExt cx="1354754" cy="591770"/>
          </a:xfrm>
        </p:grpSpPr>
        <p:sp>
          <p:nvSpPr>
            <p:cNvPr id="189" name="TextBox 10"/>
            <p:cNvSpPr txBox="1"/>
            <p:nvPr/>
          </p:nvSpPr>
          <p:spPr>
            <a:xfrm>
              <a:off x="7486256" y="1031859"/>
              <a:ext cx="1354754" cy="2183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Сланцевский р-н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7735064" y="1432881"/>
              <a:ext cx="580949" cy="1907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250</a:t>
              </a:r>
            </a:p>
          </p:txBody>
        </p:sp>
      </p:grpSp>
      <p:grpSp>
        <p:nvGrpSpPr>
          <p:cNvPr id="4102" name="Группа 86"/>
          <p:cNvGrpSpPr>
            <a:grpSpLocks/>
          </p:cNvGrpSpPr>
          <p:nvPr/>
        </p:nvGrpSpPr>
        <p:grpSpPr bwMode="auto">
          <a:xfrm>
            <a:off x="8488363" y="2762250"/>
            <a:ext cx="1908175" cy="614363"/>
            <a:chOff x="7486256" y="1031858"/>
            <a:chExt cx="1354754" cy="580505"/>
          </a:xfrm>
        </p:grpSpPr>
        <p:sp>
          <p:nvSpPr>
            <p:cNvPr id="105" name="TextBox 10"/>
            <p:cNvSpPr txBox="1"/>
            <p:nvPr/>
          </p:nvSpPr>
          <p:spPr>
            <a:xfrm>
              <a:off x="7486256" y="1031858"/>
              <a:ext cx="1354754" cy="2181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Тихвинский р-н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685749" y="1435362"/>
              <a:ext cx="703300" cy="1770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1620,185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339</a:t>
              </a:r>
            </a:p>
          </p:txBody>
        </p:sp>
      </p:grpSp>
      <p:grpSp>
        <p:nvGrpSpPr>
          <p:cNvPr id="4103" name="Группа 91"/>
          <p:cNvGrpSpPr>
            <a:grpSpLocks/>
          </p:cNvGrpSpPr>
          <p:nvPr/>
        </p:nvGrpSpPr>
        <p:grpSpPr bwMode="auto">
          <a:xfrm>
            <a:off x="9852025" y="3436938"/>
            <a:ext cx="1908175" cy="608012"/>
            <a:chOff x="7692801" y="854218"/>
            <a:chExt cx="1354754" cy="575774"/>
          </a:xfrm>
        </p:grpSpPr>
        <p:sp>
          <p:nvSpPr>
            <p:cNvPr id="110" name="TextBox 10"/>
            <p:cNvSpPr txBox="1"/>
            <p:nvPr/>
          </p:nvSpPr>
          <p:spPr>
            <a:xfrm>
              <a:off x="7692801" y="854218"/>
              <a:ext cx="1354754" cy="2185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Бокситогорский р-н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965555" y="1230050"/>
              <a:ext cx="667233" cy="1999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1620,185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339</a:t>
              </a:r>
            </a:p>
          </p:txBody>
        </p:sp>
      </p:grpSp>
      <p:grpSp>
        <p:nvGrpSpPr>
          <p:cNvPr id="4104" name="Группа 96"/>
          <p:cNvGrpSpPr>
            <a:grpSpLocks/>
          </p:cNvGrpSpPr>
          <p:nvPr/>
        </p:nvGrpSpPr>
        <p:grpSpPr bwMode="auto">
          <a:xfrm>
            <a:off x="6596063" y="3773488"/>
            <a:ext cx="1908175" cy="668337"/>
            <a:chOff x="7486256" y="943541"/>
            <a:chExt cx="1354754" cy="630846"/>
          </a:xfrm>
        </p:grpSpPr>
        <p:sp>
          <p:nvSpPr>
            <p:cNvPr id="115" name="TextBox 10"/>
            <p:cNvSpPr txBox="1"/>
            <p:nvPr/>
          </p:nvSpPr>
          <p:spPr>
            <a:xfrm>
              <a:off x="7486256" y="943541"/>
              <a:ext cx="1354754" cy="21788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Киришский р-н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809729" y="1408060"/>
              <a:ext cx="598482" cy="166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</a:t>
              </a:r>
            </a:p>
          </p:txBody>
        </p:sp>
      </p:grpSp>
      <p:grpSp>
        <p:nvGrpSpPr>
          <p:cNvPr id="4106" name="Группа 106"/>
          <p:cNvGrpSpPr>
            <a:grpSpLocks/>
          </p:cNvGrpSpPr>
          <p:nvPr/>
        </p:nvGrpSpPr>
        <p:grpSpPr bwMode="auto">
          <a:xfrm>
            <a:off x="4508500" y="4164013"/>
            <a:ext cx="1908175" cy="608012"/>
            <a:chOff x="7486256" y="1031859"/>
            <a:chExt cx="1354754" cy="575436"/>
          </a:xfrm>
        </p:grpSpPr>
        <p:sp>
          <p:nvSpPr>
            <p:cNvPr id="125" name="TextBox 10"/>
            <p:cNvSpPr txBox="1"/>
            <p:nvPr/>
          </p:nvSpPr>
          <p:spPr>
            <a:xfrm>
              <a:off x="7486256" y="1031859"/>
              <a:ext cx="1354754" cy="2184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Тосненский р-н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7726325" y="1425500"/>
              <a:ext cx="600735" cy="1817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1355,9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292</a:t>
              </a:r>
            </a:p>
          </p:txBody>
        </p:sp>
      </p:grpSp>
      <p:grpSp>
        <p:nvGrpSpPr>
          <p:cNvPr id="4107" name="Группа 126"/>
          <p:cNvGrpSpPr>
            <a:grpSpLocks/>
          </p:cNvGrpSpPr>
          <p:nvPr/>
        </p:nvGrpSpPr>
        <p:grpSpPr bwMode="auto">
          <a:xfrm>
            <a:off x="2530475" y="5337175"/>
            <a:ext cx="1908175" cy="608013"/>
            <a:chOff x="7486256" y="1031859"/>
            <a:chExt cx="1354754" cy="575142"/>
          </a:xfrm>
        </p:grpSpPr>
        <p:sp>
          <p:nvSpPr>
            <p:cNvPr id="130" name="TextBox 10"/>
            <p:cNvSpPr txBox="1"/>
            <p:nvPr/>
          </p:nvSpPr>
          <p:spPr>
            <a:xfrm>
              <a:off x="7486256" y="1031859"/>
              <a:ext cx="1354754" cy="21835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Лужский р-н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7706038" y="1417790"/>
              <a:ext cx="539872" cy="189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240</a:t>
              </a:r>
            </a:p>
          </p:txBody>
        </p:sp>
      </p:grpSp>
      <p:grpSp>
        <p:nvGrpSpPr>
          <p:cNvPr id="4108" name="Группа 71"/>
          <p:cNvGrpSpPr>
            <a:grpSpLocks/>
          </p:cNvGrpSpPr>
          <p:nvPr/>
        </p:nvGrpSpPr>
        <p:grpSpPr bwMode="auto">
          <a:xfrm>
            <a:off x="9599613" y="1004888"/>
            <a:ext cx="1906587" cy="573087"/>
            <a:chOff x="7486256" y="1031859"/>
            <a:chExt cx="1354754" cy="541190"/>
          </a:xfrm>
        </p:grpSpPr>
        <p:sp>
          <p:nvSpPr>
            <p:cNvPr id="135" name="TextBox 10"/>
            <p:cNvSpPr txBox="1"/>
            <p:nvPr/>
          </p:nvSpPr>
          <p:spPr>
            <a:xfrm>
              <a:off x="7486256" y="1031859"/>
              <a:ext cx="1354754" cy="21798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Подпорожский  р-н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7726524" y="1406645"/>
              <a:ext cx="564011" cy="1664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218</a:t>
              </a:r>
            </a:p>
          </p:txBody>
        </p:sp>
      </p:grpSp>
      <p:grpSp>
        <p:nvGrpSpPr>
          <p:cNvPr id="4109" name="Группа 76"/>
          <p:cNvGrpSpPr>
            <a:grpSpLocks/>
          </p:cNvGrpSpPr>
          <p:nvPr/>
        </p:nvGrpSpPr>
        <p:grpSpPr bwMode="auto">
          <a:xfrm>
            <a:off x="7962900" y="1397000"/>
            <a:ext cx="1908175" cy="588963"/>
            <a:chOff x="7486256" y="1031859"/>
            <a:chExt cx="1354754" cy="558256"/>
          </a:xfrm>
        </p:grpSpPr>
        <p:sp>
          <p:nvSpPr>
            <p:cNvPr id="141" name="TextBox 10"/>
            <p:cNvSpPr txBox="1"/>
            <p:nvPr/>
          </p:nvSpPr>
          <p:spPr>
            <a:xfrm>
              <a:off x="7486256" y="1031859"/>
              <a:ext cx="1354754" cy="21879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Лодейнопольский р-н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7735342" y="1408042"/>
              <a:ext cx="635675" cy="18207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889,73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</a:p>
          </p:txBody>
        </p:sp>
      </p:grpSp>
      <p:grpSp>
        <p:nvGrpSpPr>
          <p:cNvPr id="4110" name="Группа 151"/>
          <p:cNvGrpSpPr>
            <a:grpSpLocks/>
          </p:cNvGrpSpPr>
          <p:nvPr/>
        </p:nvGrpSpPr>
        <p:grpSpPr bwMode="auto">
          <a:xfrm>
            <a:off x="3889375" y="2205038"/>
            <a:ext cx="1908175" cy="587375"/>
            <a:chOff x="7486256" y="1031859"/>
            <a:chExt cx="1354754" cy="557564"/>
          </a:xfrm>
        </p:grpSpPr>
        <p:sp>
          <p:nvSpPr>
            <p:cNvPr id="146" name="TextBox 10"/>
            <p:cNvSpPr txBox="1"/>
            <p:nvPr/>
          </p:nvSpPr>
          <p:spPr>
            <a:xfrm>
              <a:off x="7486256" y="1031859"/>
              <a:ext cx="1354754" cy="18971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700" dirty="0"/>
                <a:t>Всеволожский р-н</a:t>
              </a: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7620379" y="1414619"/>
              <a:ext cx="698792" cy="1748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1458,15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493</a:t>
              </a:r>
            </a:p>
          </p:txBody>
        </p:sp>
      </p:grpSp>
      <p:sp>
        <p:nvSpPr>
          <p:cNvPr id="150" name="Прямоугольник 149"/>
          <p:cNvSpPr/>
          <p:nvPr/>
        </p:nvSpPr>
        <p:spPr bwMode="auto">
          <a:xfrm>
            <a:off x="10237788" y="4040188"/>
            <a:ext cx="1335087" cy="2222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7134225" y="3168650"/>
            <a:ext cx="113347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4076700" y="2811463"/>
            <a:ext cx="1317625" cy="2174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7045325" y="4465638"/>
            <a:ext cx="1206500" cy="21113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5583238" y="3509963"/>
            <a:ext cx="1249362" cy="26352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8313738" y="2022475"/>
            <a:ext cx="1273175" cy="2016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840038" y="5972175"/>
            <a:ext cx="1098550" cy="2270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9955213" y="1614488"/>
            <a:ext cx="1141412" cy="2222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8759825" y="3429000"/>
            <a:ext cx="1368425" cy="228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59338" y="4799013"/>
            <a:ext cx="118427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2657475" y="3432175"/>
            <a:ext cx="409575" cy="1354138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416050" y="1292225"/>
            <a:ext cx="1908175" cy="582613"/>
            <a:chOff x="7486256" y="1031859"/>
            <a:chExt cx="1354754" cy="550353"/>
          </a:xfrm>
        </p:grpSpPr>
        <p:sp>
          <p:nvSpPr>
            <p:cNvPr id="162" name="TextBox 10"/>
            <p:cNvSpPr txBox="1"/>
            <p:nvPr/>
          </p:nvSpPr>
          <p:spPr>
            <a:xfrm>
              <a:off x="7486256" y="1031859"/>
              <a:ext cx="1354754" cy="21805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657115" y="1145450"/>
              <a:ext cx="535077" cy="23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Arial" charset="0"/>
                  <a:cs typeface="Arial" charset="0"/>
                </a:rPr>
                <a:t>1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26543" y="1145450"/>
              <a:ext cx="535784" cy="23258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Arial" charset="0"/>
                  <a:cs typeface="Arial" charset="0"/>
                </a:rPr>
                <a:t>8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744358" y="1408259"/>
              <a:ext cx="609752" cy="17395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79588" y="1882775"/>
            <a:ext cx="1182687" cy="244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50309/201239</a:t>
            </a:r>
          </a:p>
        </p:txBody>
      </p:sp>
      <p:grpSp>
        <p:nvGrpSpPr>
          <p:cNvPr id="4127" name="Группа 116"/>
          <p:cNvGrpSpPr>
            <a:grpSpLocks/>
          </p:cNvGrpSpPr>
          <p:nvPr/>
        </p:nvGrpSpPr>
        <p:grpSpPr bwMode="auto">
          <a:xfrm>
            <a:off x="2108200" y="4146550"/>
            <a:ext cx="1906588" cy="615950"/>
            <a:chOff x="7486256" y="1031859"/>
            <a:chExt cx="1354754" cy="582592"/>
          </a:xfrm>
        </p:grpSpPr>
        <p:sp>
          <p:nvSpPr>
            <p:cNvPr id="179" name="TextBox 10"/>
            <p:cNvSpPr txBox="1"/>
            <p:nvPr/>
          </p:nvSpPr>
          <p:spPr>
            <a:xfrm>
              <a:off x="7486256" y="1031859"/>
              <a:ext cx="1354754" cy="218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Волосовский р-н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7658844" y="1440274"/>
              <a:ext cx="543706" cy="1741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1220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</a:p>
          </p:txBody>
        </p:sp>
      </p:grpSp>
      <p:grpSp>
        <p:nvGrpSpPr>
          <p:cNvPr id="4128" name="Группа 121"/>
          <p:cNvGrpSpPr>
            <a:grpSpLocks/>
          </p:cNvGrpSpPr>
          <p:nvPr/>
        </p:nvGrpSpPr>
        <p:grpSpPr bwMode="auto">
          <a:xfrm>
            <a:off x="3205163" y="3908425"/>
            <a:ext cx="1908175" cy="584200"/>
            <a:chOff x="7486256" y="988514"/>
            <a:chExt cx="1354754" cy="551818"/>
          </a:xfrm>
        </p:grpSpPr>
        <p:sp>
          <p:nvSpPr>
            <p:cNvPr id="184" name="TextBox 10"/>
            <p:cNvSpPr txBox="1"/>
            <p:nvPr/>
          </p:nvSpPr>
          <p:spPr>
            <a:xfrm>
              <a:off x="7486256" y="988514"/>
              <a:ext cx="1354754" cy="21803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Гатчинский р-н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7744358" y="1399378"/>
              <a:ext cx="555652" cy="1409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1588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2343150" y="4776788"/>
            <a:ext cx="1150938" cy="230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12918/51675</a:t>
            </a: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3568700" y="4514850"/>
            <a:ext cx="1143000" cy="21113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61063/24425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2471738" y="3743325"/>
            <a:ext cx="1254125" cy="26352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1023938" y="5399088"/>
            <a:ext cx="1116012" cy="1905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8758238" y="3413125"/>
            <a:ext cx="136842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438150"/>
            <a:ext cx="122047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2" tIns="23302" rIns="46602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ТУМАНУ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ЛЕНИНГРАДСКОЙ ОБЛАСТИ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 состоянию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09.11.2019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37" name="Группа 108"/>
          <p:cNvGrpSpPr>
            <a:grpSpLocks/>
          </p:cNvGrpSpPr>
          <p:nvPr/>
        </p:nvGrpSpPr>
        <p:grpSpPr bwMode="auto">
          <a:xfrm>
            <a:off x="9049152" y="4224338"/>
            <a:ext cx="3435350" cy="2635250"/>
            <a:chOff x="6680416" y="5105670"/>
            <a:chExt cx="2575982" cy="1735532"/>
          </a:xfrm>
        </p:grpSpPr>
        <p:sp>
          <p:nvSpPr>
            <p:cNvPr id="4265" name="Rectangle 93"/>
            <p:cNvSpPr>
              <a:spLocks noChangeArrowheads="1"/>
            </p:cNvSpPr>
            <p:nvPr/>
          </p:nvSpPr>
          <p:spPr bwMode="auto">
            <a:xfrm>
              <a:off x="6759625" y="5134700"/>
              <a:ext cx="2291068" cy="17054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4266" name="Text Box 97"/>
            <p:cNvSpPr txBox="1">
              <a:spLocks noChangeArrowheads="1"/>
            </p:cNvSpPr>
            <p:nvPr/>
          </p:nvSpPr>
          <p:spPr bwMode="auto">
            <a:xfrm>
              <a:off x="7087051" y="5215784"/>
              <a:ext cx="1833905" cy="34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 прогноз нарушения </a:t>
              </a:r>
              <a:r>
                <a:rPr lang="ru-RU" altLang="ru-RU" sz="11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(ЖКХ, электроснабжение, транспорт).</a:t>
              </a:r>
              <a:endPara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67" name="Text Box 97"/>
            <p:cNvSpPr txBox="1">
              <a:spLocks noChangeArrowheads="1"/>
            </p:cNvSpPr>
            <p:nvPr/>
          </p:nvSpPr>
          <p:spPr bwMode="auto">
            <a:xfrm>
              <a:off x="7043418" y="5105670"/>
              <a:ext cx="1606384" cy="23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4" name="TextBox 10"/>
            <p:cNvSpPr txBox="1"/>
            <p:nvPr/>
          </p:nvSpPr>
          <p:spPr>
            <a:xfrm>
              <a:off x="6680416" y="6666305"/>
              <a:ext cx="919351" cy="17224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1100" dirty="0" smtClean="0">
                  <a:solidFill>
                    <a:prstClr val="black"/>
                  </a:solidFill>
                </a:rPr>
                <a:t>Славянский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4271" name="Text Box 97"/>
            <p:cNvSpPr txBox="1">
              <a:spLocks noChangeArrowheads="1"/>
            </p:cNvSpPr>
            <p:nvPr/>
          </p:nvSpPr>
          <p:spPr bwMode="auto">
            <a:xfrm>
              <a:off x="7100204" y="5552788"/>
              <a:ext cx="1994240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количество осадков в мм за 24 ч</a:t>
              </a:r>
            </a:p>
          </p:txBody>
        </p:sp>
        <p:sp>
          <p:nvSpPr>
            <p:cNvPr id="140" name="TextBox 23"/>
            <p:cNvSpPr txBox="1"/>
            <p:nvPr/>
          </p:nvSpPr>
          <p:spPr>
            <a:xfrm>
              <a:off x="6816617" y="5566676"/>
              <a:ext cx="384560" cy="2431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6844688" y="5281314"/>
              <a:ext cx="324973" cy="204918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prstClr val="white"/>
                </a:solidFill>
              </a:endParaRPr>
            </a:p>
          </p:txBody>
        </p:sp>
        <p:sp>
          <p:nvSpPr>
            <p:cNvPr id="161" name="TextBox 23"/>
            <p:cNvSpPr txBox="1"/>
            <p:nvPr/>
          </p:nvSpPr>
          <p:spPr>
            <a:xfrm>
              <a:off x="6817482" y="5841624"/>
              <a:ext cx="410153" cy="24316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15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6830404" y="6159535"/>
              <a:ext cx="527338" cy="138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4280" name="Text Box 97"/>
            <p:cNvSpPr txBox="1">
              <a:spLocks noChangeArrowheads="1"/>
            </p:cNvSpPr>
            <p:nvPr/>
          </p:nvSpPr>
          <p:spPr bwMode="auto">
            <a:xfrm>
              <a:off x="7357748" y="6616297"/>
              <a:ext cx="1831079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муниципальное образование</a:t>
              </a:r>
            </a:p>
          </p:txBody>
        </p:sp>
        <p:sp>
          <p:nvSpPr>
            <p:cNvPr id="4281" name="Text Box 97"/>
            <p:cNvSpPr txBox="1">
              <a:spLocks noChangeArrowheads="1"/>
            </p:cNvSpPr>
            <p:nvPr/>
          </p:nvSpPr>
          <p:spPr bwMode="auto">
            <a:xfrm>
              <a:off x="7144025" y="5822779"/>
              <a:ext cx="1831079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порывы ветра, м</a:t>
              </a:r>
              <a:r>
                <a:rPr lang="en-US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4282" name="Text Box 97"/>
            <p:cNvSpPr txBox="1">
              <a:spLocks noChangeArrowheads="1"/>
            </p:cNvSpPr>
            <p:nvPr/>
          </p:nvSpPr>
          <p:spPr bwMode="auto">
            <a:xfrm>
              <a:off x="7080209" y="5379643"/>
              <a:ext cx="1896493" cy="27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линии электропередач 110 кВт</a:t>
              </a:r>
            </a:p>
          </p:txBody>
        </p:sp>
        <p:cxnSp>
          <p:nvCxnSpPr>
            <p:cNvPr id="188" name="Прямая соединительная линия 187"/>
            <p:cNvCxnSpPr/>
            <p:nvPr/>
          </p:nvCxnSpPr>
          <p:spPr>
            <a:xfrm>
              <a:off x="6869686" y="5536416"/>
              <a:ext cx="276168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 Box 97"/>
            <p:cNvSpPr txBox="1">
              <a:spLocks noChangeArrowheads="1"/>
            </p:cNvSpPr>
            <p:nvPr/>
          </p:nvSpPr>
          <p:spPr bwMode="auto">
            <a:xfrm>
              <a:off x="7357742" y="6085305"/>
              <a:ext cx="1898656" cy="2247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7" tIns="85325" rIns="170647" bIns="85325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1100" kern="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ru-RU" altLang="ru-RU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</p:grpSp>
      <p:sp>
        <p:nvSpPr>
          <p:cNvPr id="206" name="Скругленный прямоугольник 205"/>
          <p:cNvSpPr/>
          <p:nvPr/>
        </p:nvSpPr>
        <p:spPr>
          <a:xfrm>
            <a:off x="2640013" y="1682750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4464050" y="1316038"/>
            <a:ext cx="382588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968500" y="3913188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3127375" y="4573588"/>
            <a:ext cx="384175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3359150" y="3527425"/>
            <a:ext cx="382588" cy="188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2" name="Скругленный прямоугольник 211"/>
          <p:cNvSpPr/>
          <p:nvPr/>
        </p:nvSpPr>
        <p:spPr>
          <a:xfrm>
            <a:off x="4338638" y="432117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801813" y="5183188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3600450" y="5737225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6486525" y="3311525"/>
            <a:ext cx="384175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5703888" y="458152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7899400" y="2978150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7897813" y="426402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9772650" y="3189288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11190288" y="3829050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9212263" y="1792288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10726738" y="1389063"/>
            <a:ext cx="384175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5" name="TextBox 23"/>
          <p:cNvSpPr txBox="1"/>
          <p:nvPr/>
        </p:nvSpPr>
        <p:spPr bwMode="auto">
          <a:xfrm>
            <a:off x="3238800" y="1027775"/>
            <a:ext cx="86691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4163208" y="2307407"/>
            <a:ext cx="501865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6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4751094" y="2307407"/>
            <a:ext cx="595975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15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2010325" y="4305810"/>
            <a:ext cx="887225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2772084" y="4305810"/>
            <a:ext cx="86202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6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749607" y="4884761"/>
            <a:ext cx="81322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1648849" y="4884761"/>
            <a:ext cx="761514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6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3423719" y="4046862"/>
            <a:ext cx="82638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2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4139171" y="4046862"/>
            <a:ext cx="847167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2526592" y="5460454"/>
            <a:ext cx="89712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3509741" y="5460454"/>
            <a:ext cx="1034543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4681472" y="4295018"/>
            <a:ext cx="850460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5516766" y="4295018"/>
            <a:ext cx="77315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6277911" y="3030054"/>
            <a:ext cx="78552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6" name="TextBox 23"/>
          <p:cNvSpPr txBox="1"/>
          <p:nvPr/>
        </p:nvSpPr>
        <p:spPr bwMode="auto">
          <a:xfrm>
            <a:off x="7782527" y="2716363"/>
            <a:ext cx="82713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7" name="TextBox 23"/>
          <p:cNvSpPr txBox="1"/>
          <p:nvPr/>
        </p:nvSpPr>
        <p:spPr bwMode="auto">
          <a:xfrm>
            <a:off x="6654801" y="4001319"/>
            <a:ext cx="95881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3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8" name="TextBox 23"/>
          <p:cNvSpPr txBox="1"/>
          <p:nvPr/>
        </p:nvSpPr>
        <p:spPr bwMode="auto">
          <a:xfrm>
            <a:off x="7699639" y="4001319"/>
            <a:ext cx="81694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9" name="TextBox 23"/>
          <p:cNvSpPr txBox="1"/>
          <p:nvPr/>
        </p:nvSpPr>
        <p:spPr bwMode="auto">
          <a:xfrm>
            <a:off x="8558742" y="2892818"/>
            <a:ext cx="949704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3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0" name="TextBox 23"/>
          <p:cNvSpPr txBox="1"/>
          <p:nvPr/>
        </p:nvSpPr>
        <p:spPr bwMode="auto">
          <a:xfrm>
            <a:off x="9594466" y="2892818"/>
            <a:ext cx="892560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1" name="TextBox 23"/>
          <p:cNvSpPr txBox="1"/>
          <p:nvPr/>
        </p:nvSpPr>
        <p:spPr bwMode="auto">
          <a:xfrm>
            <a:off x="10018070" y="3567455"/>
            <a:ext cx="866634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4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2" name="TextBox 23"/>
          <p:cNvSpPr txBox="1"/>
          <p:nvPr/>
        </p:nvSpPr>
        <p:spPr bwMode="auto">
          <a:xfrm>
            <a:off x="10884703" y="3578568"/>
            <a:ext cx="780247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9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3" name="TextBox 23"/>
          <p:cNvSpPr txBox="1"/>
          <p:nvPr/>
        </p:nvSpPr>
        <p:spPr bwMode="auto">
          <a:xfrm>
            <a:off x="8105651" y="1537416"/>
            <a:ext cx="853779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4" name="TextBox 23"/>
          <p:cNvSpPr txBox="1"/>
          <p:nvPr/>
        </p:nvSpPr>
        <p:spPr bwMode="auto">
          <a:xfrm>
            <a:off x="9045451" y="1537416"/>
            <a:ext cx="770994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5" name="TextBox 23"/>
          <p:cNvSpPr txBox="1"/>
          <p:nvPr/>
        </p:nvSpPr>
        <p:spPr bwMode="auto">
          <a:xfrm>
            <a:off x="9669864" y="1134135"/>
            <a:ext cx="85091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6" name="TextBox 23"/>
          <p:cNvSpPr txBox="1"/>
          <p:nvPr/>
        </p:nvSpPr>
        <p:spPr bwMode="auto">
          <a:xfrm>
            <a:off x="10606800" y="1134135"/>
            <a:ext cx="804150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9220827" y="6410001"/>
            <a:ext cx="355600" cy="252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52" name="Text Box 97"/>
          <p:cNvSpPr txBox="1">
            <a:spLocks noChangeArrowheads="1"/>
          </p:cNvSpPr>
          <p:nvPr/>
        </p:nvSpPr>
        <p:spPr bwMode="auto">
          <a:xfrm>
            <a:off x="9948454" y="6326103"/>
            <a:ext cx="25717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587" tIns="71296" rIns="142587" bIns="71296">
            <a:spAutoFit/>
          </a:bodyPr>
          <a:lstStyle>
            <a:lvl1pPr defTabSz="14239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- износ электроэнергетических систем 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9230791" y="6156563"/>
            <a:ext cx="858837" cy="1859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31" tIns="72565" rIns="145131" bIns="72565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1599/10330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4" name="Text Box 97"/>
          <p:cNvSpPr txBox="1">
            <a:spLocks noChangeArrowheads="1"/>
          </p:cNvSpPr>
          <p:nvPr/>
        </p:nvSpPr>
        <p:spPr bwMode="auto">
          <a:xfrm>
            <a:off x="10006013" y="6151563"/>
            <a:ext cx="2811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7524" tIns="113764" rIns="227524" bIns="113764">
            <a:spAutoFit/>
          </a:bodyPr>
          <a:lstStyle>
            <a:lvl1pPr defTabSz="1279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</a:rPr>
              <a:t>- кол-во домов /населения</a:t>
            </a:r>
          </a:p>
        </p:txBody>
      </p:sp>
      <p:sp>
        <p:nvSpPr>
          <p:cNvPr id="173" name="TextBox 23"/>
          <p:cNvSpPr txBox="1"/>
          <p:nvPr/>
        </p:nvSpPr>
        <p:spPr bwMode="auto">
          <a:xfrm>
            <a:off x="3901639" y="2316932"/>
            <a:ext cx="80114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4101" name="Группа 81"/>
          <p:cNvGrpSpPr>
            <a:grpSpLocks/>
          </p:cNvGrpSpPr>
          <p:nvPr/>
        </p:nvGrpSpPr>
        <p:grpSpPr bwMode="auto">
          <a:xfrm>
            <a:off x="6802905" y="2597827"/>
            <a:ext cx="1908175" cy="561975"/>
            <a:chOff x="7486256" y="1031859"/>
            <a:chExt cx="1354754" cy="532793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7752248" y="1415651"/>
              <a:ext cx="526348" cy="1490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1463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276</a:t>
              </a:r>
            </a:p>
          </p:txBody>
        </p:sp>
        <p:sp>
          <p:nvSpPr>
            <p:cNvPr id="100" name="TextBox 10"/>
            <p:cNvSpPr txBox="1"/>
            <p:nvPr/>
          </p:nvSpPr>
          <p:spPr>
            <a:xfrm>
              <a:off x="7486256" y="1031859"/>
              <a:ext cx="1354754" cy="21884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Волховский р-н</a:t>
              </a:r>
            </a:p>
          </p:txBody>
        </p:sp>
      </p:grpSp>
      <p:grpSp>
        <p:nvGrpSpPr>
          <p:cNvPr id="4105" name="Группа 101"/>
          <p:cNvGrpSpPr>
            <a:grpSpLocks/>
          </p:cNvGrpSpPr>
          <p:nvPr/>
        </p:nvGrpSpPr>
        <p:grpSpPr bwMode="auto">
          <a:xfrm>
            <a:off x="5203825" y="2911475"/>
            <a:ext cx="1909763" cy="596900"/>
            <a:chOff x="7486256" y="1031857"/>
            <a:chExt cx="1354754" cy="565941"/>
          </a:xfrm>
        </p:grpSpPr>
        <p:sp>
          <p:nvSpPr>
            <p:cNvPr id="120" name="TextBox 10"/>
            <p:cNvSpPr txBox="1"/>
            <p:nvPr/>
          </p:nvSpPr>
          <p:spPr>
            <a:xfrm>
              <a:off x="7486256" y="1031857"/>
              <a:ext cx="1354754" cy="21886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Кировский р-н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7776802" y="1406643"/>
              <a:ext cx="604741" cy="19115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4759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306</a:t>
              </a:r>
            </a:p>
          </p:txBody>
        </p:sp>
      </p:grpSp>
      <p:sp>
        <p:nvSpPr>
          <p:cNvPr id="148" name="TextBox 10"/>
          <p:cNvSpPr txBox="1"/>
          <p:nvPr/>
        </p:nvSpPr>
        <p:spPr bwMode="auto">
          <a:xfrm>
            <a:off x="3917950" y="2214563"/>
            <a:ext cx="1908175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/>
              <a:t>Всеволожский р-н</a:t>
            </a:r>
          </a:p>
        </p:txBody>
      </p:sp>
      <p:grpSp>
        <p:nvGrpSpPr>
          <p:cNvPr id="4123" name="Группа 146"/>
          <p:cNvGrpSpPr>
            <a:grpSpLocks/>
          </p:cNvGrpSpPr>
          <p:nvPr/>
        </p:nvGrpSpPr>
        <p:grpSpPr bwMode="auto">
          <a:xfrm>
            <a:off x="3336925" y="927100"/>
            <a:ext cx="1908175" cy="581025"/>
            <a:chOff x="7486256" y="1031859"/>
            <a:chExt cx="1354754" cy="549161"/>
          </a:xfrm>
        </p:grpSpPr>
        <p:sp>
          <p:nvSpPr>
            <p:cNvPr id="167" name="TextBox 10"/>
            <p:cNvSpPr txBox="1"/>
            <p:nvPr/>
          </p:nvSpPr>
          <p:spPr>
            <a:xfrm>
              <a:off x="7486256" y="1031859"/>
              <a:ext cx="1354754" cy="21817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Приозерский р-н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7618125" y="1406969"/>
              <a:ext cx="650327" cy="1740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1581,82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348</a:t>
              </a:r>
            </a:p>
          </p:txBody>
        </p:sp>
      </p:grpSp>
      <p:sp>
        <p:nvSpPr>
          <p:cNvPr id="226" name="TextBox 23"/>
          <p:cNvSpPr txBox="1"/>
          <p:nvPr/>
        </p:nvSpPr>
        <p:spPr bwMode="auto">
          <a:xfrm>
            <a:off x="4191737" y="1027775"/>
            <a:ext cx="808596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5" name="TextBox 23"/>
          <p:cNvSpPr txBox="1"/>
          <p:nvPr/>
        </p:nvSpPr>
        <p:spPr bwMode="auto">
          <a:xfrm>
            <a:off x="4779669" y="2316932"/>
            <a:ext cx="83308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5043488" y="2595563"/>
            <a:ext cx="382587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130300" y="4097338"/>
            <a:ext cx="1220788" cy="2476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19709/78839</a:t>
            </a:r>
          </a:p>
        </p:txBody>
      </p:sp>
      <p:grpSp>
        <p:nvGrpSpPr>
          <p:cNvPr id="4129" name="Группа 136"/>
          <p:cNvGrpSpPr>
            <a:grpSpLocks/>
          </p:cNvGrpSpPr>
          <p:nvPr/>
        </p:nvGrpSpPr>
        <p:grpSpPr bwMode="auto">
          <a:xfrm>
            <a:off x="839788" y="3521075"/>
            <a:ext cx="1908175" cy="574675"/>
            <a:chOff x="7486256" y="1031859"/>
            <a:chExt cx="1354754" cy="545004"/>
          </a:xfrm>
        </p:grpSpPr>
        <p:sp>
          <p:nvSpPr>
            <p:cNvPr id="194" name="TextBox 10"/>
            <p:cNvSpPr txBox="1"/>
            <p:nvPr/>
          </p:nvSpPr>
          <p:spPr>
            <a:xfrm>
              <a:off x="7486256" y="1031859"/>
              <a:ext cx="1354754" cy="21891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Кингисеппский р-н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7708291" y="1409749"/>
              <a:ext cx="563542" cy="16711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1599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220</a:t>
              </a:r>
            </a:p>
          </p:txBody>
        </p:sp>
      </p:grpSp>
      <p:sp>
        <p:nvSpPr>
          <p:cNvPr id="232" name="TextBox 23"/>
          <p:cNvSpPr txBox="1"/>
          <p:nvPr/>
        </p:nvSpPr>
        <p:spPr bwMode="auto">
          <a:xfrm>
            <a:off x="1707416" y="3633102"/>
            <a:ext cx="764733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4126" name="Группа 111"/>
          <p:cNvGrpSpPr>
            <a:grpSpLocks/>
          </p:cNvGrpSpPr>
          <p:nvPr/>
        </p:nvGrpSpPr>
        <p:grpSpPr bwMode="auto">
          <a:xfrm>
            <a:off x="2132013" y="3136900"/>
            <a:ext cx="1908175" cy="581025"/>
            <a:chOff x="7486256" y="1031861"/>
            <a:chExt cx="1354754" cy="549462"/>
          </a:xfrm>
        </p:grpSpPr>
        <p:sp>
          <p:nvSpPr>
            <p:cNvPr id="174" name="TextBox 10"/>
            <p:cNvSpPr txBox="1"/>
            <p:nvPr/>
          </p:nvSpPr>
          <p:spPr>
            <a:xfrm>
              <a:off x="7486256" y="1031861"/>
              <a:ext cx="1354754" cy="2182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Ломоносовский р-н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7726324" y="1407177"/>
              <a:ext cx="614261" cy="1741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1053,9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252</a:t>
              </a:r>
            </a:p>
          </p:txBody>
        </p:sp>
      </p:grpSp>
      <p:sp>
        <p:nvSpPr>
          <p:cNvPr id="229" name="TextBox 23"/>
          <p:cNvSpPr txBox="1"/>
          <p:nvPr/>
        </p:nvSpPr>
        <p:spPr bwMode="auto">
          <a:xfrm>
            <a:off x="2204394" y="3239686"/>
            <a:ext cx="90046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839787" y="3633102"/>
            <a:ext cx="95036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3190875" y="3239686"/>
            <a:ext cx="78804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5304773" y="3020529"/>
            <a:ext cx="839493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6893169" y="2716363"/>
            <a:ext cx="80333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3503613" y="1527175"/>
            <a:ext cx="1309687" cy="2413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15425/61702</a:t>
            </a:r>
          </a:p>
        </p:txBody>
      </p:sp>
    </p:spTree>
    <p:extLst>
      <p:ext uri="{BB962C8B-B14F-4D97-AF65-F5344CB8AC3E}">
        <p14:creationId xmlns:p14="http://schemas.microsoft.com/office/powerpoint/2010/main" val="17575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4" y="3574756"/>
            <a:ext cx="6029326" cy="3283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5"/>
            <a:ext cx="6067425" cy="3286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4" y="195263"/>
            <a:ext cx="6042026" cy="3250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264"/>
            <a:ext cx="6067425" cy="3250980"/>
          </a:xfrm>
          <a:prstGeom prst="rect">
            <a:avLst/>
          </a:prstGeom>
        </p:spPr>
      </p:pic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438150"/>
            <a:ext cx="122047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2" tIns="23302" rIns="46602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ТУМАНУ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09.11.2019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8887044" y="3149076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2681726" y="3133201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667219" y="6571726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8887044" y="6606651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66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122047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0BE8DD-5C53-47C6-84CF-F338E0D2CB3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22047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ФЕДЕРАЛЬНОЙ АВТОМОБИЛЬНОЙ ДОРОГЕ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А-181 «СКАНДИНАВИЯ» В ЛЕНИНГРАДСКОЙ ОБЛАСТИ ВЫБОРГСКИЙ РАЙОН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(РИСК НАРУШЕНИЯ ТРАНСПОРТНОГО СООБЩЕНИЯ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09.11.2019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8229600" y="700088"/>
            <a:ext cx="3962400" cy="273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28" name="801.wmv">
            <a:hlinkClick r:id="" action="ppaction://media"/>
          </p:cNvPr>
          <p:cNvSpPr>
            <a:spLocks noRot="1" noChangeAspect="1"/>
          </p:cNvSpPr>
          <p:nvPr>
            <a:videoFile r:link="rId1"/>
          </p:nvPr>
        </p:nvSpPr>
        <p:spPr bwMode="auto">
          <a:xfrm>
            <a:off x="8229600" y="1009650"/>
            <a:ext cx="3962400" cy="24018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619750" y="6396038"/>
            <a:ext cx="1862138" cy="257175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anchor="ctr" anchorCtr="1">
            <a:spAutoFit/>
          </a:bodyPr>
          <a:lstStyle/>
          <a:p>
            <a:pPr algn="ctr">
              <a:defRPr/>
            </a:pP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 40 км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9" name="Picture 21" descr="L:\ГЕРЮ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950" y="0"/>
            <a:ext cx="527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лилиния 18"/>
          <p:cNvSpPr/>
          <p:nvPr/>
        </p:nvSpPr>
        <p:spPr>
          <a:xfrm>
            <a:off x="3670300" y="4838700"/>
            <a:ext cx="3987800" cy="1320800"/>
          </a:xfrm>
          <a:custGeom>
            <a:avLst/>
            <a:gdLst>
              <a:gd name="connsiteX0" fmla="*/ 0 w 3987800"/>
              <a:gd name="connsiteY0" fmla="*/ 0 h 1320800"/>
              <a:gd name="connsiteX1" fmla="*/ 393700 w 3987800"/>
              <a:gd name="connsiteY1" fmla="*/ 266700 h 1320800"/>
              <a:gd name="connsiteX2" fmla="*/ 800100 w 3987800"/>
              <a:gd name="connsiteY2" fmla="*/ 609600 h 1320800"/>
              <a:gd name="connsiteX3" fmla="*/ 1295400 w 3987800"/>
              <a:gd name="connsiteY3" fmla="*/ 863600 h 1320800"/>
              <a:gd name="connsiteX4" fmla="*/ 1727200 w 3987800"/>
              <a:gd name="connsiteY4" fmla="*/ 952500 h 1320800"/>
              <a:gd name="connsiteX5" fmla="*/ 1981200 w 3987800"/>
              <a:gd name="connsiteY5" fmla="*/ 889000 h 1320800"/>
              <a:gd name="connsiteX6" fmla="*/ 2311400 w 3987800"/>
              <a:gd name="connsiteY6" fmla="*/ 850900 h 1320800"/>
              <a:gd name="connsiteX7" fmla="*/ 2654300 w 3987800"/>
              <a:gd name="connsiteY7" fmla="*/ 939800 h 1320800"/>
              <a:gd name="connsiteX8" fmla="*/ 3035300 w 3987800"/>
              <a:gd name="connsiteY8" fmla="*/ 939800 h 1320800"/>
              <a:gd name="connsiteX9" fmla="*/ 3238500 w 3987800"/>
              <a:gd name="connsiteY9" fmla="*/ 914400 h 1320800"/>
              <a:gd name="connsiteX10" fmla="*/ 3594100 w 3987800"/>
              <a:gd name="connsiteY10" fmla="*/ 1003300 h 1320800"/>
              <a:gd name="connsiteX11" fmla="*/ 3797300 w 3987800"/>
              <a:gd name="connsiteY11" fmla="*/ 1130300 h 1320800"/>
              <a:gd name="connsiteX12" fmla="*/ 3987800 w 3987800"/>
              <a:gd name="connsiteY12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7800" h="1320800">
                <a:moveTo>
                  <a:pt x="0" y="0"/>
                </a:moveTo>
                <a:cubicBezTo>
                  <a:pt x="130175" y="82550"/>
                  <a:pt x="260350" y="165100"/>
                  <a:pt x="393700" y="266700"/>
                </a:cubicBezTo>
                <a:cubicBezTo>
                  <a:pt x="527050" y="368300"/>
                  <a:pt x="649817" y="510117"/>
                  <a:pt x="800100" y="609600"/>
                </a:cubicBezTo>
                <a:cubicBezTo>
                  <a:pt x="950383" y="709083"/>
                  <a:pt x="1140883" y="806450"/>
                  <a:pt x="1295400" y="863600"/>
                </a:cubicBezTo>
                <a:cubicBezTo>
                  <a:pt x="1449917" y="920750"/>
                  <a:pt x="1612900" y="948267"/>
                  <a:pt x="1727200" y="952500"/>
                </a:cubicBezTo>
                <a:cubicBezTo>
                  <a:pt x="1841500" y="956733"/>
                  <a:pt x="1883833" y="905933"/>
                  <a:pt x="1981200" y="889000"/>
                </a:cubicBezTo>
                <a:cubicBezTo>
                  <a:pt x="2078567" y="872067"/>
                  <a:pt x="2199217" y="842433"/>
                  <a:pt x="2311400" y="850900"/>
                </a:cubicBezTo>
                <a:cubicBezTo>
                  <a:pt x="2423583" y="859367"/>
                  <a:pt x="2533650" y="924983"/>
                  <a:pt x="2654300" y="939800"/>
                </a:cubicBezTo>
                <a:cubicBezTo>
                  <a:pt x="2774950" y="954617"/>
                  <a:pt x="2937933" y="944033"/>
                  <a:pt x="3035300" y="939800"/>
                </a:cubicBezTo>
                <a:cubicBezTo>
                  <a:pt x="3132667" y="935567"/>
                  <a:pt x="3145367" y="903817"/>
                  <a:pt x="3238500" y="914400"/>
                </a:cubicBezTo>
                <a:cubicBezTo>
                  <a:pt x="3331633" y="924983"/>
                  <a:pt x="3500967" y="967317"/>
                  <a:pt x="3594100" y="1003300"/>
                </a:cubicBezTo>
                <a:cubicBezTo>
                  <a:pt x="3687233" y="1039283"/>
                  <a:pt x="3731683" y="1077383"/>
                  <a:pt x="3797300" y="1130300"/>
                </a:cubicBezTo>
                <a:cubicBezTo>
                  <a:pt x="3862917" y="1183217"/>
                  <a:pt x="3953933" y="1286933"/>
                  <a:pt x="3987800" y="1320800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1" name="AutoShape 24"/>
          <p:cNvSpPr>
            <a:spLocks noChangeArrowheads="1"/>
          </p:cNvSpPr>
          <p:nvPr/>
        </p:nvSpPr>
        <p:spPr bwMode="auto">
          <a:xfrm>
            <a:off x="1512888" y="5499100"/>
            <a:ext cx="2563812" cy="1027113"/>
          </a:xfrm>
          <a:prstGeom prst="wedgeRectCallout">
            <a:avLst>
              <a:gd name="adj1" fmla="val 88727"/>
              <a:gd name="adj2" fmla="val -2518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86" tIns="43750" rIns="87486" bIns="4375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15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76-86 </a:t>
            </a:r>
            <a:r>
              <a:rPr lang="ru-RU" altLang="ru-RU" sz="15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endParaRPr lang="ru-RU" altLang="ru-RU" sz="1500" u="sng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u="sng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5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образования снежных </a:t>
            </a:r>
          </a:p>
          <a:p>
            <a:pPr algn="ctr"/>
            <a:r>
              <a:rPr lang="ru-RU" altLang="ru-RU" sz="15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заносов)</a:t>
            </a:r>
            <a:endParaRPr lang="en-US" altLang="ru-RU" sz="15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5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Text Box 182"/>
          <p:cNvSpPr txBox="1">
            <a:spLocks noChangeArrowheads="1"/>
          </p:cNvSpPr>
          <p:nvPr/>
        </p:nvSpPr>
        <p:spPr bwMode="auto">
          <a:xfrm>
            <a:off x="6034088" y="4221163"/>
            <a:ext cx="974725" cy="241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21" tIns="35959" rIns="71921" bIns="359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Цвелодубово</a:t>
            </a:r>
          </a:p>
        </p:txBody>
      </p:sp>
      <p:sp>
        <p:nvSpPr>
          <p:cNvPr id="32783" name="AutoShape 24"/>
          <p:cNvSpPr>
            <a:spLocks noChangeArrowheads="1"/>
          </p:cNvSpPr>
          <p:nvPr/>
        </p:nvSpPr>
        <p:spPr bwMode="auto">
          <a:xfrm>
            <a:off x="7974013" y="4133850"/>
            <a:ext cx="4217987" cy="2724150"/>
          </a:xfrm>
          <a:prstGeom prst="wedgeRectCallout">
            <a:avLst>
              <a:gd name="adj1" fmla="val -92880"/>
              <a:gd name="adj2" fmla="val 8505"/>
            </a:avLst>
          </a:prstGeom>
          <a:solidFill>
            <a:srgbClr val="FFEC7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3509" tIns="31758" rIns="63509" bIns="31758"/>
          <a:lstStyle>
            <a:lvl1pPr defTabSz="788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8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8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8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8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u="sng">
                <a:solidFill>
                  <a:srgbClr val="000000"/>
                </a:solidFill>
                <a:latin typeface="Times New Roman" panose="02020603050405020304" pitchFamily="18" charset="0"/>
              </a:rPr>
              <a:t>83 км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703494"/>
            <a:ext cx="2384415" cy="34881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lIns="162556" tIns="81279" rIns="162556" bIns="8127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sz="1200" dirty="0"/>
              <a:t>Прогноз </a:t>
            </a:r>
            <a:r>
              <a:rPr lang="ru-RU" sz="1200" dirty="0" smtClean="0"/>
              <a:t>осадков</a:t>
            </a:r>
            <a:endParaRPr lang="ru-RU" sz="1200" dirty="0"/>
          </a:p>
        </p:txBody>
      </p:sp>
      <p:pic>
        <p:nvPicPr>
          <p:cNvPr id="4" name="Выборг ДТП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599" y="1039812"/>
            <a:ext cx="3962401" cy="2371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26" y="1076118"/>
            <a:ext cx="2470141" cy="2144972"/>
          </a:xfrm>
          <a:prstGeom prst="rect">
            <a:avLst/>
          </a:prstGeom>
        </p:spPr>
      </p:pic>
      <p:pic>
        <p:nvPicPr>
          <p:cNvPr id="20" name="Picture 2" descr="https://pkcup.ru/mini/full//video/a181/82km/2019/01/26/4a75b26f026e4eed18c409870f99ccf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/>
          <a:stretch/>
        </p:blipFill>
        <p:spPr bwMode="auto">
          <a:xfrm>
            <a:off x="8423275" y="4513811"/>
            <a:ext cx="3263900" cy="23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8949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525266</TotalTime>
  <Words>336</Words>
  <Application>Microsoft Office PowerPoint</Application>
  <PresentationFormat>Широкоэкранный</PresentationFormat>
  <Paragraphs>147</Paragraphs>
  <Slides>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23606</cp:revision>
  <cp:lastPrinted>2018-12-28T04:47:13Z</cp:lastPrinted>
  <dcterms:created xsi:type="dcterms:W3CDTF">2014-09-08T13:21:12Z</dcterms:created>
  <dcterms:modified xsi:type="dcterms:W3CDTF">2019-11-08T11:08:22Z</dcterms:modified>
</cp:coreProperties>
</file>